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9" r:id="rId6"/>
    <p:sldId id="270" r:id="rId7"/>
    <p:sldId id="259" r:id="rId8"/>
    <p:sldId id="260" r:id="rId9"/>
    <p:sldId id="271" r:id="rId10"/>
    <p:sldId id="272" r:id="rId11"/>
    <p:sldId id="261" r:id="rId12"/>
    <p:sldId id="273" r:id="rId13"/>
    <p:sldId id="266"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1297" autoAdjust="0"/>
  </p:normalViewPr>
  <p:slideViewPr>
    <p:cSldViewPr>
      <p:cViewPr varScale="1">
        <p:scale>
          <a:sx n="101" d="100"/>
          <a:sy n="101" d="100"/>
        </p:scale>
        <p:origin x="1308" y="114"/>
      </p:cViewPr>
      <p:guideLst>
        <p:guide orient="horz" pos="2160"/>
        <p:guide pos="2880"/>
      </p:guideLst>
    </p:cSldViewPr>
  </p:slideViewPr>
  <p:outlineViewPr>
    <p:cViewPr>
      <p:scale>
        <a:sx n="33" d="100"/>
        <a:sy n="33" d="100"/>
      </p:scale>
      <p:origin x="0" y="4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DE084-A8AC-42CC-A251-2A4895DA210D}" type="datetimeFigureOut">
              <a:rPr lang="en-IE" smtClean="0"/>
              <a:t>22/11/2017</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B36C-AC91-4F73-9B8A-22908870A94E}" type="slidenum">
              <a:rPr lang="en-IE" smtClean="0"/>
              <a:t>‹#›</a:t>
            </a:fld>
            <a:endParaRPr lang="en-IE" dirty="0"/>
          </a:p>
        </p:txBody>
      </p:sp>
    </p:spTree>
    <p:extLst>
      <p:ext uri="{BB962C8B-B14F-4D97-AF65-F5344CB8AC3E}">
        <p14:creationId xmlns:p14="http://schemas.microsoft.com/office/powerpoint/2010/main" val="346660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Shape 730"/>
          <p:cNvSpPr>
            <a:spLocks noGrp="1" noRot="1" noChangeAspect="1"/>
          </p:cNvSpPr>
          <p:nvPr>
            <p:ph type="sldImg"/>
          </p:nvPr>
        </p:nvSpPr>
        <p:spPr>
          <a:prstGeom prst="rect">
            <a:avLst/>
          </a:prstGeom>
        </p:spPr>
        <p:txBody>
          <a:bodyPr/>
          <a:lstStyle/>
          <a:p>
            <a:pPr lvl="0"/>
            <a:endParaRPr dirty="0"/>
          </a:p>
        </p:txBody>
      </p:sp>
      <p:sp>
        <p:nvSpPr>
          <p:cNvPr id="731" name="Shape 731"/>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Museo Sans For Dell"/>
              <a:ea typeface="Museo Sans For Dell"/>
              <a:cs typeface="Museo Sans For Dell"/>
              <a:sym typeface="Museo Sans For De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In order for the change to occur the driving forces must be higher than the resisting forces and in this case they are, so change is possible and the project could proceed.  This analysis was communicated at our initiation meeting where the need for the change and the benefits to the stakeholders were outlined clearly.   In addition,  it was highlighted to all on the project the role they had to play in order to successfully implement the project.   Concerns were taken on-board and discussed in detail and documented and managed.</a:t>
            </a:r>
          </a:p>
          <a:p>
            <a:endParaRPr lang="en-IE" dirty="0"/>
          </a:p>
        </p:txBody>
      </p:sp>
      <p:sp>
        <p:nvSpPr>
          <p:cNvPr id="4" name="Slide Number Placeholder 3"/>
          <p:cNvSpPr>
            <a:spLocks noGrp="1"/>
          </p:cNvSpPr>
          <p:nvPr>
            <p:ph type="sldNum" sz="quarter" idx="10"/>
          </p:nvPr>
        </p:nvSpPr>
        <p:spPr/>
        <p:txBody>
          <a:bodyPr/>
          <a:lstStyle/>
          <a:p>
            <a:fld id="{E903B36C-AC91-4F73-9B8A-22908870A94E}" type="slidenum">
              <a:rPr lang="en-IE" smtClean="0"/>
              <a:t>5</a:t>
            </a:fld>
            <a:endParaRPr lang="en-IE" dirty="0"/>
          </a:p>
        </p:txBody>
      </p:sp>
    </p:spTree>
    <p:extLst>
      <p:ext uri="{BB962C8B-B14F-4D97-AF65-F5344CB8AC3E}">
        <p14:creationId xmlns:p14="http://schemas.microsoft.com/office/powerpoint/2010/main" val="145916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dirty="0" smtClean="0"/>
              <a:t>Following on from the initial meeting, the Core Project team participated in a brain storming session. We reviewed EU Procurement Guidelines, historical RFTs, spend analysis and future requirements. </a:t>
            </a:r>
          </a:p>
          <a:p>
            <a:pPr marL="285750" indent="-285750">
              <a:buFont typeface="Arial" panose="020B0604020202020204" pitchFamily="34" charset="0"/>
              <a:buChar char="•"/>
            </a:pPr>
            <a:r>
              <a:rPr lang="en-IE" dirty="0" smtClean="0"/>
              <a:t>This enabled the team to understand the context and get into more detail regarding the consolidated approach.  The session was organised for one and a half hours.  Ideas were placed on post-its.  The next sixty minutes was a review and discussion of the ideas generated. </a:t>
            </a:r>
          </a:p>
          <a:p>
            <a:pPr marL="285750" indent="-285750">
              <a:buFont typeface="Arial" panose="020B0604020202020204" pitchFamily="34" charset="0"/>
              <a:buChar char="•"/>
            </a:pPr>
            <a:r>
              <a:rPr lang="en-IE" dirty="0" smtClean="0"/>
              <a:t>The outputs of the Brain Storming session first draft of the award criteria that the team agreed upon.</a:t>
            </a:r>
          </a:p>
          <a:p>
            <a:endParaRPr lang="en-IE" dirty="0"/>
          </a:p>
        </p:txBody>
      </p:sp>
      <p:sp>
        <p:nvSpPr>
          <p:cNvPr id="4" name="Slide Number Placeholder 3"/>
          <p:cNvSpPr>
            <a:spLocks noGrp="1"/>
          </p:cNvSpPr>
          <p:nvPr>
            <p:ph type="sldNum" sz="quarter" idx="10"/>
          </p:nvPr>
        </p:nvSpPr>
        <p:spPr/>
        <p:txBody>
          <a:bodyPr/>
          <a:lstStyle/>
          <a:p>
            <a:fld id="{E903B36C-AC91-4F73-9B8A-22908870A94E}" type="slidenum">
              <a:rPr lang="en-IE" smtClean="0"/>
              <a:t>6</a:t>
            </a:fld>
            <a:endParaRPr lang="en-IE" dirty="0"/>
          </a:p>
        </p:txBody>
      </p:sp>
    </p:spTree>
    <p:extLst>
      <p:ext uri="{BB962C8B-B14F-4D97-AF65-F5344CB8AC3E}">
        <p14:creationId xmlns:p14="http://schemas.microsoft.com/office/powerpoint/2010/main" val="210142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 turnover requirement of €100,000 which is less that the estimated contract value rather than a multiple of the contract value was incorporated into the tender. </a:t>
            </a:r>
            <a:endParaRPr lang="en-IE" b="1" dirty="0" smtClean="0"/>
          </a:p>
          <a:p>
            <a:endParaRPr lang="en-IE" dirty="0"/>
          </a:p>
        </p:txBody>
      </p:sp>
      <p:sp>
        <p:nvSpPr>
          <p:cNvPr id="4" name="Slide Number Placeholder 3"/>
          <p:cNvSpPr>
            <a:spLocks noGrp="1"/>
          </p:cNvSpPr>
          <p:nvPr>
            <p:ph type="sldNum" sz="quarter" idx="10"/>
          </p:nvPr>
        </p:nvSpPr>
        <p:spPr/>
        <p:txBody>
          <a:bodyPr/>
          <a:lstStyle/>
          <a:p>
            <a:fld id="{E903B36C-AC91-4F73-9B8A-22908870A94E}" type="slidenum">
              <a:rPr lang="en-IE" smtClean="0"/>
              <a:t>7</a:t>
            </a:fld>
            <a:endParaRPr lang="en-IE" dirty="0"/>
          </a:p>
        </p:txBody>
      </p:sp>
    </p:spTree>
    <p:extLst>
      <p:ext uri="{BB962C8B-B14F-4D97-AF65-F5344CB8AC3E}">
        <p14:creationId xmlns:p14="http://schemas.microsoft.com/office/powerpoint/2010/main" val="412232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a:spLocks noGrp="1" noRot="1" noChangeAspect="1"/>
          </p:cNvSpPr>
          <p:nvPr>
            <p:ph type="sldImg"/>
          </p:nvPr>
        </p:nvSpPr>
        <p:spPr>
          <a:prstGeom prst="rect">
            <a:avLst/>
          </a:prstGeom>
        </p:spPr>
        <p:txBody>
          <a:bodyPr/>
          <a:lstStyle/>
          <a:p>
            <a:pPr lvl="0"/>
            <a:endParaRPr dirty="0"/>
          </a:p>
        </p:txBody>
      </p:sp>
      <p:sp>
        <p:nvSpPr>
          <p:cNvPr id="687" name="Shape 687"/>
          <p:cNvSpPr>
            <a:spLocks noGrp="1"/>
          </p:cNvSpPr>
          <p:nvPr>
            <p:ph type="body" sz="quarter" idx="1"/>
          </p:nvPr>
        </p:nvSpPr>
        <p:spPr>
          <a:prstGeom prst="rect">
            <a:avLst/>
          </a:prstGeom>
        </p:spPr>
        <p:txBody>
          <a:bodyPr/>
          <a:lstStyle/>
          <a:p>
            <a:pPr lvl="0" defTabSz="914400">
              <a:lnSpc>
                <a:spcPct val="100000"/>
              </a:lnSpc>
              <a:spcBef>
                <a:spcPts val="600"/>
              </a:spcBef>
              <a:defRPr sz="1800"/>
            </a:pPr>
            <a:endParaRPr sz="2800" dirty="0">
              <a:latin typeface="Museo Sans For Dell"/>
              <a:ea typeface="Museo Sans For Dell"/>
              <a:cs typeface="Museo Sans For Dell"/>
              <a:sym typeface="Museo Sans For De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Procurement professionals</a:t>
            </a:r>
            <a:r>
              <a:rPr lang="en-IE" baseline="0" dirty="0" smtClean="0"/>
              <a:t> manage the procurement process and that leaves librarians able to get on with their jobs!</a:t>
            </a:r>
            <a:endParaRPr lang="en-IE" dirty="0"/>
          </a:p>
        </p:txBody>
      </p:sp>
      <p:sp>
        <p:nvSpPr>
          <p:cNvPr id="4" name="Slide Number Placeholder 3"/>
          <p:cNvSpPr>
            <a:spLocks noGrp="1"/>
          </p:cNvSpPr>
          <p:nvPr>
            <p:ph type="sldNum" sz="quarter" idx="10"/>
          </p:nvPr>
        </p:nvSpPr>
        <p:spPr/>
        <p:txBody>
          <a:bodyPr/>
          <a:lstStyle/>
          <a:p>
            <a:fld id="{E903B36C-AC91-4F73-9B8A-22908870A94E}" type="slidenum">
              <a:rPr lang="en-IE" smtClean="0"/>
              <a:t>11</a:t>
            </a:fld>
            <a:endParaRPr lang="en-IE" dirty="0"/>
          </a:p>
        </p:txBody>
      </p:sp>
    </p:spTree>
    <p:extLst>
      <p:ext uri="{BB962C8B-B14F-4D97-AF65-F5344CB8AC3E}">
        <p14:creationId xmlns:p14="http://schemas.microsoft.com/office/powerpoint/2010/main" val="386146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230436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368485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269470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Conten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3200">
                <a:solidFill>
                  <a:srgbClr val="0085C3"/>
                </a:solidFill>
              </a:rPr>
              <a:t>Click to edit Master title style</a:t>
            </a:r>
          </a:p>
        </p:txBody>
      </p:sp>
      <p:sp>
        <p:nvSpPr>
          <p:cNvPr id="20" name="Shape 20"/>
          <p:cNvSpPr>
            <a:spLocks noGrp="1"/>
          </p:cNvSpPr>
          <p:nvPr>
            <p:ph type="body" idx="1"/>
          </p:nvPr>
        </p:nvSpPr>
        <p:spPr>
          <a:prstGeom prst="rect">
            <a:avLst/>
          </a:prstGeom>
        </p:spPr>
        <p:txBody>
          <a:bodyPr/>
          <a:lstStyle/>
          <a:p>
            <a:pPr lvl="0">
              <a:defRPr sz="1800"/>
            </a:pPr>
            <a:r>
              <a:rPr sz="2000"/>
              <a:t>Click to edit Master text styles</a:t>
            </a:r>
          </a:p>
          <a:p>
            <a:pPr lvl="1">
              <a:defRPr sz="1800"/>
            </a:pPr>
            <a:r>
              <a:rPr sz="2000"/>
              <a:t>Second level</a:t>
            </a:r>
          </a:p>
          <a:p>
            <a:pPr lvl="2">
              <a:defRPr sz="1800"/>
            </a:pPr>
            <a:r>
              <a:rPr sz="2000"/>
              <a:t>Third level</a:t>
            </a:r>
          </a:p>
          <a:p>
            <a:pPr lvl="3">
              <a:defRPr sz="1800"/>
            </a:pPr>
            <a:r>
              <a:rPr sz="2000"/>
              <a:t>Fourth level</a:t>
            </a:r>
          </a:p>
          <a:p>
            <a:pPr lvl="4">
              <a:defRPr sz="1800"/>
            </a:pPr>
            <a:r>
              <a:rPr sz="2000"/>
              <a:t>Fifth level</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11558388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357588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19025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13837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278196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106743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69096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275473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634EE-1329-4BC2-92F6-3AE7EB061793}" type="datetimeFigureOut">
              <a:rPr lang="en-IE" smtClean="0"/>
              <a:t>22/11/2017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1D24F0D-1C0C-4FB2-AF51-C52AF57CF69D}" type="slidenum">
              <a:rPr lang="en-IE" smtClean="0"/>
              <a:t>‹#›</a:t>
            </a:fld>
            <a:endParaRPr lang="en-IE" dirty="0"/>
          </a:p>
        </p:txBody>
      </p:sp>
    </p:spTree>
    <p:extLst>
      <p:ext uri="{BB962C8B-B14F-4D97-AF65-F5344CB8AC3E}">
        <p14:creationId xmlns:p14="http://schemas.microsoft.com/office/powerpoint/2010/main" val="296757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lowchart: Manual Input 8"/>
          <p:cNvSpPr/>
          <p:nvPr userDrawn="1"/>
        </p:nvSpPr>
        <p:spPr>
          <a:xfrm>
            <a:off x="-4990" y="5877272"/>
            <a:ext cx="9144000" cy="980728"/>
          </a:xfrm>
          <a:prstGeom prst="flowChartManualInput">
            <a:avLst/>
          </a:prstGeom>
          <a:gradFill flip="none" rotWithShape="1">
            <a:gsLst>
              <a:gs pos="0">
                <a:schemeClr val="bg1"/>
              </a:gs>
              <a:gs pos="32000">
                <a:schemeClr val="bg1"/>
              </a:gs>
              <a:gs pos="99167">
                <a:srgbClr val="0070C0"/>
              </a:gs>
              <a:gs pos="85000">
                <a:srgbClr val="00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Slide Number Placeholder 5"/>
          <p:cNvSpPr>
            <a:spLocks noGrp="1"/>
          </p:cNvSpPr>
          <p:nvPr>
            <p:ph type="sldNum" sz="quarter" idx="4"/>
          </p:nvPr>
        </p:nvSpPr>
        <p:spPr>
          <a:xfrm>
            <a:off x="6300192" y="6361166"/>
            <a:ext cx="1008112" cy="365125"/>
          </a:xfrm>
          <a:prstGeom prst="rect">
            <a:avLst/>
          </a:prstGeom>
        </p:spPr>
        <p:txBody>
          <a:bodyPr vert="horz" lIns="91440" tIns="45720" rIns="91440" bIns="45720" rtlCol="0" anchor="ctr"/>
          <a:lstStyle>
            <a:lvl1pPr algn="r">
              <a:defRPr sz="1200">
                <a:solidFill>
                  <a:schemeClr val="bg1"/>
                </a:solidFill>
              </a:defRPr>
            </a:lvl1pPr>
          </a:lstStyle>
          <a:p>
            <a:fld id="{01D24F0D-1C0C-4FB2-AF51-C52AF57CF69D}" type="slidenum">
              <a:rPr lang="en-IE" smtClean="0"/>
              <a:pPr/>
              <a:t>‹#›</a:t>
            </a:fld>
            <a:endParaRPr lang="en-IE" dirty="0"/>
          </a:p>
        </p:txBody>
      </p:sp>
      <p:pic>
        <p:nvPicPr>
          <p:cNvPr id="1026" name="Picture 2" descr="C:\Users\vanessa.mahony\AppData\Local\Microsoft\Windows\Temporary Internet Files\Content.Outlook\LHTIIUO1\EPSLogo (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013200"/>
            <a:ext cx="3266400" cy="84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67544" y="296861"/>
            <a:ext cx="7200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4" name="Date Placeholder 3"/>
          <p:cNvSpPr>
            <a:spLocks noGrp="1"/>
          </p:cNvSpPr>
          <p:nvPr>
            <p:ph type="dt" sz="half" idx="2"/>
          </p:nvPr>
        </p:nvSpPr>
        <p:spPr>
          <a:xfrm>
            <a:off x="4373229" y="6355449"/>
            <a:ext cx="1062867" cy="365125"/>
          </a:xfrm>
          <a:prstGeom prst="rect">
            <a:avLst/>
          </a:prstGeom>
        </p:spPr>
        <p:txBody>
          <a:bodyPr vert="horz" lIns="91440" tIns="45720" rIns="91440" bIns="45720" rtlCol="0" anchor="ctr"/>
          <a:lstStyle>
            <a:lvl1pPr algn="l">
              <a:defRPr sz="1200">
                <a:solidFill>
                  <a:schemeClr val="tx1"/>
                </a:solidFill>
              </a:defRPr>
            </a:lvl1pPr>
          </a:lstStyle>
          <a:p>
            <a:fld id="{D92634EE-1329-4BC2-92F6-3AE7EB061793}" type="datetimeFigureOut">
              <a:rPr lang="en-IE" smtClean="0"/>
              <a:pPr/>
              <a:t>22/11/2017</a:t>
            </a:fld>
            <a:endParaRPr lang="en-IE" dirty="0"/>
          </a:p>
        </p:txBody>
      </p:sp>
      <p:sp>
        <p:nvSpPr>
          <p:cNvPr id="5" name="Footer Placeholder 4"/>
          <p:cNvSpPr>
            <a:spLocks noGrp="1"/>
          </p:cNvSpPr>
          <p:nvPr>
            <p:ph type="ftr" sz="quarter" idx="3"/>
          </p:nvPr>
        </p:nvSpPr>
        <p:spPr>
          <a:xfrm>
            <a:off x="683568" y="6001991"/>
            <a:ext cx="25828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dirty="0" smtClean="0"/>
              <a:t>Vanessa Mahony</a:t>
            </a:r>
            <a:endParaRPr lang="en-IE" dirty="0"/>
          </a:p>
        </p:txBody>
      </p:sp>
      <p:pic>
        <p:nvPicPr>
          <p:cNvPr id="1028" name="Picture 4" descr="C:\Users\vanessa.mahony\Pictures\eps logo 3.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68319" y="5644290"/>
            <a:ext cx="1675681" cy="1082001"/>
          </a:xfrm>
          <a:prstGeom prst="rect">
            <a:avLst/>
          </a:prstGeom>
          <a:noFill/>
          <a:scene3d>
            <a:camera prst="perspectiveHeroicExtremeLef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1029" name="Picture 5" descr="C:\Users\vanessa.mahony\Pictures\eps logo 2.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207563" y="116632"/>
            <a:ext cx="902295" cy="114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3100" dirty="0"/>
              <a:t/>
            </a:r>
            <a:br>
              <a:rPr lang="en-IE" sz="3100" dirty="0"/>
            </a:br>
            <a:r>
              <a:rPr lang="en-IE" sz="3100" dirty="0" smtClean="0"/>
              <a:t/>
            </a:r>
            <a:br>
              <a:rPr lang="en-IE" sz="3100" dirty="0" smtClean="0"/>
            </a:br>
            <a:r>
              <a:rPr lang="en-IE" sz="3100" dirty="0"/>
              <a:t/>
            </a:r>
            <a:br>
              <a:rPr lang="en-IE" sz="3100" dirty="0"/>
            </a:br>
            <a:r>
              <a:rPr lang="en-IE" sz="3100" dirty="0" smtClean="0"/>
              <a:t/>
            </a:r>
            <a:br>
              <a:rPr lang="en-IE" sz="3100" dirty="0" smtClean="0"/>
            </a:br>
            <a:r>
              <a:rPr lang="en-IE" sz="3100" dirty="0"/>
              <a:t>Collaboration between the Education Procurement Service(EPS) and the Local Government Management Agency(LGMA) to establish a Framework Contract for the supply of Public Library Books and Audio Visual Material (AV) to all thirty public libraries in Ireland.</a:t>
            </a:r>
            <a:br>
              <a:rPr lang="en-IE" sz="3100" dirty="0"/>
            </a:br>
            <a:r>
              <a:rPr lang="en-IE" sz="3100" dirty="0"/>
              <a:t/>
            </a:r>
            <a:br>
              <a:rPr lang="en-IE" sz="3100" dirty="0"/>
            </a:br>
            <a:r>
              <a:rPr lang="en-IE" sz="3100" dirty="0" smtClean="0"/>
              <a:t/>
            </a:r>
            <a:br>
              <a:rPr lang="en-IE" sz="3100" dirty="0" smtClean="0"/>
            </a:br>
            <a:r>
              <a:rPr lang="en-IE" sz="2200" i="1" dirty="0" smtClean="0">
                <a:solidFill>
                  <a:prstClr val="black"/>
                </a:solidFill>
              </a:rPr>
              <a:t>Susan Jones</a:t>
            </a:r>
            <a:br>
              <a:rPr lang="en-IE" sz="2200" i="1" dirty="0" smtClean="0">
                <a:solidFill>
                  <a:prstClr val="black"/>
                </a:solidFill>
              </a:rPr>
            </a:br>
            <a:r>
              <a:rPr lang="en-IE" sz="2200" i="1" dirty="0" smtClean="0">
                <a:solidFill>
                  <a:prstClr val="black"/>
                </a:solidFill>
              </a:rPr>
              <a:t>Category Manager EPS</a:t>
            </a:r>
            <a:r>
              <a:rPr lang="en-IE" i="1" dirty="0">
                <a:solidFill>
                  <a:prstClr val="black"/>
                </a:solidFill>
              </a:rPr>
              <a:t/>
            </a:r>
            <a:br>
              <a:rPr lang="en-IE" i="1" dirty="0">
                <a:solidFill>
                  <a:prstClr val="black"/>
                </a:solidFill>
              </a:rPr>
            </a:br>
            <a:r>
              <a:rPr lang="en-IE" dirty="0"/>
              <a:t/>
            </a:r>
            <a:br>
              <a:rPr lang="en-IE" dirty="0"/>
            </a:br>
            <a:endParaRPr lang="en-IE" dirty="0"/>
          </a:p>
        </p:txBody>
      </p:sp>
    </p:spTree>
    <p:extLst>
      <p:ext uri="{BB962C8B-B14F-4D97-AF65-F5344CB8AC3E}">
        <p14:creationId xmlns:p14="http://schemas.microsoft.com/office/powerpoint/2010/main" val="1439124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10</a:t>
            </a:fld>
            <a:endParaRPr sz="900" dirty="0">
              <a:solidFill>
                <a:srgbClr val="FFFFFF"/>
              </a:solidFill>
            </a:endParaRPr>
          </a:p>
        </p:txBody>
      </p:sp>
      <p:sp>
        <p:nvSpPr>
          <p:cNvPr id="2" name="Rectangle 1"/>
          <p:cNvSpPr/>
          <p:nvPr/>
        </p:nvSpPr>
        <p:spPr>
          <a:xfrm>
            <a:off x="3380737" y="188640"/>
            <a:ext cx="1981440" cy="584775"/>
          </a:xfrm>
          <a:prstGeom prst="rect">
            <a:avLst/>
          </a:prstGeom>
        </p:spPr>
        <p:txBody>
          <a:bodyPr wrap="none">
            <a:spAutoFit/>
          </a:bodyPr>
          <a:lstStyle/>
          <a:p>
            <a:r>
              <a:rPr lang="en-IE" sz="3200" dirty="0" smtClean="0">
                <a:solidFill>
                  <a:srgbClr val="0085C3"/>
                </a:solidFill>
              </a:rPr>
              <a:t>Challenges</a:t>
            </a:r>
            <a:endParaRPr lang="en-IE" sz="3200" dirty="0"/>
          </a:p>
        </p:txBody>
      </p:sp>
      <p:sp>
        <p:nvSpPr>
          <p:cNvPr id="3" name="Rectangle 2"/>
          <p:cNvSpPr/>
          <p:nvPr/>
        </p:nvSpPr>
        <p:spPr>
          <a:xfrm>
            <a:off x="971600" y="1052736"/>
            <a:ext cx="7704856" cy="4801314"/>
          </a:xfrm>
          <a:prstGeom prst="rect">
            <a:avLst/>
          </a:prstGeom>
        </p:spPr>
        <p:txBody>
          <a:bodyPr wrap="square">
            <a:spAutoFit/>
          </a:bodyPr>
          <a:lstStyle/>
          <a:p>
            <a:pPr marL="285750" indent="-285750">
              <a:buFont typeface="Arial" panose="020B0604020202020204" pitchFamily="34" charset="0"/>
              <a:buChar char="•"/>
            </a:pPr>
            <a:r>
              <a:rPr lang="en-IE" dirty="0"/>
              <a:t>On the 17th of </a:t>
            </a:r>
            <a:r>
              <a:rPr lang="en-IE" dirty="0" smtClean="0"/>
              <a:t>January 2017,  </a:t>
            </a:r>
            <a:r>
              <a:rPr lang="en-IE" dirty="0"/>
              <a:t>one of the unsuccessful suppliers through their solicitors issued formal challenge to the result of the tender.  The main focus of the challenge related to one of the technical award criteria -  EDI capability.   The supplier contended that they should have been awarded full marks stating they had full EDI capability.  This was disputed by the EPS and the LGMA.  150 marks for EDI Capability were available to tenderers who responded that the tenderer had the Acquisitions API currently available</a:t>
            </a:r>
            <a:r>
              <a:rPr lang="en-IE" dirty="0" smtClean="0"/>
              <a:t>.</a:t>
            </a:r>
          </a:p>
          <a:p>
            <a:r>
              <a:rPr lang="en-IE" dirty="0" smtClean="0"/>
              <a:t> </a:t>
            </a:r>
          </a:p>
          <a:p>
            <a:pPr marL="285750" indent="-285750">
              <a:buFont typeface="Arial" panose="020B0604020202020204" pitchFamily="34" charset="0"/>
              <a:buChar char="•"/>
            </a:pPr>
            <a:r>
              <a:rPr lang="en-IE" dirty="0"/>
              <a:t>Quick Click ordering which was referenced in supplier’s tender response was not the Innovative Interfaces Acquisitions API as defined in the Request for Tender and was scored appropriately.   The EPS/LGMA worked closely together to ensure that the legal team had all of the information required to support the tender result.  The foundation of a collaborative relationship developed early in the process and was paying dividends during this challenging time.  After four months the EPS and the LGMA were informed that the supplier was withdrawing their challenge. </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14223160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11</a:t>
            </a:fld>
            <a:endParaRPr sz="900" dirty="0">
              <a:solidFill>
                <a:srgbClr val="FFFFFF"/>
              </a:solidFill>
            </a:endParaRPr>
          </a:p>
        </p:txBody>
      </p:sp>
      <p:sp>
        <p:nvSpPr>
          <p:cNvPr id="6" name="Rectangle 5"/>
          <p:cNvSpPr/>
          <p:nvPr/>
        </p:nvSpPr>
        <p:spPr>
          <a:xfrm>
            <a:off x="2814845" y="178872"/>
            <a:ext cx="3379836" cy="584775"/>
          </a:xfrm>
          <a:prstGeom prst="rect">
            <a:avLst/>
          </a:prstGeom>
        </p:spPr>
        <p:txBody>
          <a:bodyPr wrap="none">
            <a:spAutoFit/>
          </a:bodyPr>
          <a:lstStyle/>
          <a:p>
            <a:r>
              <a:rPr lang="en-IE" sz="3200" dirty="0" smtClean="0">
                <a:solidFill>
                  <a:srgbClr val="0085C3"/>
                </a:solidFill>
              </a:rPr>
              <a:t>Outcome &amp; Results</a:t>
            </a:r>
            <a:endParaRPr lang="en-IE" sz="3200" dirty="0"/>
          </a:p>
        </p:txBody>
      </p:sp>
      <p:sp>
        <p:nvSpPr>
          <p:cNvPr id="2" name="Rectangle 1"/>
          <p:cNvSpPr/>
          <p:nvPr/>
        </p:nvSpPr>
        <p:spPr>
          <a:xfrm>
            <a:off x="342900" y="763647"/>
            <a:ext cx="4572000" cy="4247317"/>
          </a:xfrm>
          <a:prstGeom prst="rect">
            <a:avLst/>
          </a:prstGeom>
        </p:spPr>
        <p:txBody>
          <a:bodyPr>
            <a:spAutoFit/>
          </a:bodyPr>
          <a:lstStyle/>
          <a:p>
            <a:pPr marL="285750" lvl="0" indent="-285750">
              <a:buFont typeface="Arial" panose="020B0604020202020204" pitchFamily="34" charset="0"/>
              <a:buChar char="•"/>
            </a:pPr>
            <a:r>
              <a:rPr lang="en-IE" dirty="0"/>
              <a:t>Estimated savings of 1.2million over the contract term (Four Years</a:t>
            </a:r>
            <a:r>
              <a:rPr lang="en-IE" dirty="0" smtClean="0"/>
              <a:t>)</a:t>
            </a:r>
          </a:p>
          <a:p>
            <a:pPr marL="285750" lvl="0" indent="-285750">
              <a:buFont typeface="Arial" panose="020B0604020202020204" pitchFamily="34" charset="0"/>
              <a:buChar char="•"/>
            </a:pPr>
            <a:endParaRPr lang="en-IE" dirty="0"/>
          </a:p>
          <a:p>
            <a:pPr marL="285750" lvl="0" indent="-285750">
              <a:buFont typeface="Arial" panose="020B0604020202020204" pitchFamily="34" charset="0"/>
              <a:buChar char="•"/>
            </a:pPr>
            <a:r>
              <a:rPr lang="en-IE" dirty="0"/>
              <a:t>Standardising the approach will achieve better value for money </a:t>
            </a:r>
            <a:r>
              <a:rPr lang="en-IE" dirty="0" smtClean="0"/>
              <a:t>by</a:t>
            </a:r>
          </a:p>
          <a:p>
            <a:pPr marL="285750" lvl="0" indent="-285750">
              <a:buFont typeface="Arial" panose="020B0604020202020204" pitchFamily="34" charset="0"/>
              <a:buChar char="•"/>
            </a:pPr>
            <a:endParaRPr lang="en-IE" dirty="0"/>
          </a:p>
          <a:p>
            <a:pPr marL="742950" lvl="1" indent="-285750">
              <a:buFont typeface="Arial" panose="020B0604020202020204" pitchFamily="34" charset="0"/>
              <a:buChar char="•"/>
            </a:pPr>
            <a:r>
              <a:rPr lang="en-IE" dirty="0"/>
              <a:t>The reduction of administration</a:t>
            </a:r>
          </a:p>
          <a:p>
            <a:pPr marL="742950" lvl="1" indent="-285750">
              <a:buFont typeface="Arial" panose="020B0604020202020204" pitchFamily="34" charset="0"/>
              <a:buChar char="•"/>
            </a:pPr>
            <a:r>
              <a:rPr lang="en-IE" dirty="0"/>
              <a:t>Clearly defined requirements and specifications signed off by all Public Libraries</a:t>
            </a:r>
          </a:p>
          <a:p>
            <a:pPr marL="742950" lvl="1" indent="-285750">
              <a:buFont typeface="Arial" panose="020B0604020202020204" pitchFamily="34" charset="0"/>
              <a:buChar char="•"/>
            </a:pPr>
            <a:r>
              <a:rPr lang="en-IE" dirty="0"/>
              <a:t>Moving from a fragmented model, with multiple supplies, specifications and </a:t>
            </a:r>
            <a:r>
              <a:rPr lang="en-IE" dirty="0" smtClean="0"/>
              <a:t>processes</a:t>
            </a:r>
          </a:p>
          <a:p>
            <a:pPr marL="742950" lvl="1" indent="-285750">
              <a:buFont typeface="Arial" panose="020B0604020202020204" pitchFamily="34" charset="0"/>
              <a:buChar char="•"/>
            </a:pPr>
            <a:r>
              <a:rPr lang="en-IE" dirty="0" smtClean="0"/>
              <a:t>Effective management of risk</a:t>
            </a:r>
          </a:p>
          <a:p>
            <a:pPr lvl="1"/>
            <a:endParaRPr lang="en-IE" dirty="0"/>
          </a:p>
        </p:txBody>
      </p:sp>
      <p:pic>
        <p:nvPicPr>
          <p:cNvPr id="8" name="Picture 7"/>
          <p:cNvPicPr/>
          <p:nvPr/>
        </p:nvPicPr>
        <p:blipFill>
          <a:blip r:embed="rId3"/>
          <a:stretch>
            <a:fillRect/>
          </a:stretch>
        </p:blipFill>
        <p:spPr>
          <a:xfrm>
            <a:off x="5829241" y="908720"/>
            <a:ext cx="2271151" cy="2079550"/>
          </a:xfrm>
          <a:prstGeom prst="rect">
            <a:avLst/>
          </a:prstGeom>
        </p:spPr>
      </p:pic>
      <p:sp>
        <p:nvSpPr>
          <p:cNvPr id="4" name="TextBox 3"/>
          <p:cNvSpPr txBox="1"/>
          <p:nvPr/>
        </p:nvSpPr>
        <p:spPr>
          <a:xfrm>
            <a:off x="5292080" y="3164304"/>
            <a:ext cx="3672408" cy="3139321"/>
          </a:xfrm>
          <a:prstGeom prst="rect">
            <a:avLst/>
          </a:prstGeom>
          <a:noFill/>
        </p:spPr>
        <p:txBody>
          <a:bodyPr wrap="square" rtlCol="0">
            <a:spAutoFit/>
          </a:bodyPr>
          <a:lstStyle/>
          <a:p>
            <a:pPr marL="285750" lvl="0" indent="-285750">
              <a:buFont typeface="Arial" panose="020B0604020202020204" pitchFamily="34" charset="0"/>
              <a:buChar char="•"/>
            </a:pPr>
            <a:r>
              <a:rPr lang="en-IE" dirty="0"/>
              <a:t>Compliance to public procurement guidelines and ensuring adherence to new directives</a:t>
            </a:r>
          </a:p>
          <a:p>
            <a:pPr marL="285750" lvl="0" indent="-285750">
              <a:buFont typeface="Arial" panose="020B0604020202020204" pitchFamily="34" charset="0"/>
              <a:buChar char="•"/>
            </a:pPr>
            <a:r>
              <a:rPr lang="en-IE" dirty="0"/>
              <a:t>Data – access to spend data, trends and supplier information</a:t>
            </a:r>
          </a:p>
          <a:p>
            <a:pPr marL="285750" lvl="0" indent="-285750">
              <a:buFont typeface="Arial" panose="020B0604020202020204" pitchFamily="34" charset="0"/>
              <a:buChar char="•"/>
            </a:pPr>
            <a:r>
              <a:rPr lang="en-IE" dirty="0"/>
              <a:t>Brought about a new way of working , this template  will be used for future procurement projects</a:t>
            </a:r>
          </a:p>
          <a:p>
            <a:endParaRPr lang="en-IE" dirty="0"/>
          </a:p>
        </p:txBody>
      </p:sp>
    </p:spTree>
    <p:extLst>
      <p:ext uri="{BB962C8B-B14F-4D97-AF65-F5344CB8AC3E}">
        <p14:creationId xmlns:p14="http://schemas.microsoft.com/office/powerpoint/2010/main" val="255924313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12</a:t>
            </a:fld>
            <a:endParaRPr sz="900" dirty="0">
              <a:solidFill>
                <a:srgbClr val="FFFFFF"/>
              </a:solidFill>
            </a:endParaRPr>
          </a:p>
        </p:txBody>
      </p:sp>
      <p:sp>
        <p:nvSpPr>
          <p:cNvPr id="2" name="TextBox 1"/>
          <p:cNvSpPr txBox="1"/>
          <p:nvPr/>
        </p:nvSpPr>
        <p:spPr>
          <a:xfrm>
            <a:off x="742950" y="1513529"/>
            <a:ext cx="7344816" cy="1754326"/>
          </a:xfrm>
          <a:prstGeom prst="rect">
            <a:avLst/>
          </a:prstGeom>
          <a:noFill/>
        </p:spPr>
        <p:txBody>
          <a:bodyPr wrap="square" rtlCol="0">
            <a:spAutoFit/>
          </a:bodyPr>
          <a:lstStyle/>
          <a:p>
            <a:pPr algn="ctr">
              <a:defRPr/>
            </a:pPr>
            <a:r>
              <a:rPr lang="en-IE" b="1" dirty="0">
                <a:solidFill>
                  <a:srgbClr val="FF0000"/>
                </a:solidFill>
              </a:rPr>
              <a:t>YOU CAN’T SPELL </a:t>
            </a:r>
          </a:p>
          <a:p>
            <a:pPr algn="ctr">
              <a:defRPr/>
            </a:pPr>
            <a:r>
              <a:rPr lang="en-IE" b="1" dirty="0">
                <a:solidFill>
                  <a:schemeClr val="accent1"/>
                </a:solidFill>
              </a:rPr>
              <a:t>CHA</a:t>
            </a:r>
            <a:r>
              <a:rPr lang="en-IE" b="1" dirty="0">
                <a:solidFill>
                  <a:srgbClr val="FF0000"/>
                </a:solidFill>
              </a:rPr>
              <a:t>LLE</a:t>
            </a:r>
            <a:r>
              <a:rPr lang="en-IE" b="1" dirty="0">
                <a:solidFill>
                  <a:schemeClr val="accent1"/>
                </a:solidFill>
              </a:rPr>
              <a:t>NGE</a:t>
            </a:r>
            <a:r>
              <a:rPr lang="en-IE" b="1" dirty="0"/>
              <a:t> </a:t>
            </a:r>
          </a:p>
          <a:p>
            <a:pPr algn="ctr">
              <a:defRPr/>
            </a:pPr>
            <a:r>
              <a:rPr lang="en-IE" b="1" dirty="0">
                <a:solidFill>
                  <a:srgbClr val="FF0000"/>
                </a:solidFill>
              </a:rPr>
              <a:t>WITHOUT</a:t>
            </a:r>
            <a:r>
              <a:rPr lang="en-IE" b="1" dirty="0"/>
              <a:t> </a:t>
            </a:r>
          </a:p>
          <a:p>
            <a:pPr algn="ctr">
              <a:defRPr/>
            </a:pPr>
            <a:r>
              <a:rPr lang="en-IE" b="1" dirty="0">
                <a:solidFill>
                  <a:schemeClr val="accent1"/>
                </a:solidFill>
              </a:rPr>
              <a:t>CHANGE. </a:t>
            </a:r>
          </a:p>
          <a:p>
            <a:pPr algn="ctr">
              <a:defRPr/>
            </a:pPr>
            <a:r>
              <a:rPr lang="en-IE" b="1" dirty="0">
                <a:solidFill>
                  <a:schemeClr val="accent1"/>
                </a:solidFill>
              </a:rPr>
              <a:t>IF YOUR GOING TO RISE TO THE CHALLENGE, YOU HAVE TO BE PREPARED TO CHANGE AND </a:t>
            </a:r>
            <a:r>
              <a:rPr lang="en-IE" b="1" dirty="0" smtClean="0">
                <a:solidFill>
                  <a:schemeClr val="accent1"/>
                </a:solidFill>
              </a:rPr>
              <a:t>PARTICIPATE </a:t>
            </a:r>
            <a:r>
              <a:rPr lang="en-IE" dirty="0">
                <a:solidFill>
                  <a:schemeClr val="accent1"/>
                </a:solidFill>
              </a:rPr>
              <a:t>. </a:t>
            </a:r>
          </a:p>
        </p:txBody>
      </p:sp>
      <p:sp>
        <p:nvSpPr>
          <p:cNvPr id="9" name="Rectangle 8"/>
          <p:cNvSpPr/>
          <p:nvPr/>
        </p:nvSpPr>
        <p:spPr>
          <a:xfrm>
            <a:off x="3059832" y="4437112"/>
            <a:ext cx="2736304" cy="769441"/>
          </a:xfrm>
          <a:prstGeom prst="rect">
            <a:avLst/>
          </a:prstGeom>
        </p:spPr>
        <p:txBody>
          <a:bodyPr wrap="square">
            <a:spAutoFit/>
          </a:bodyPr>
          <a:lstStyle/>
          <a:p>
            <a:r>
              <a:rPr lang="en-IE" sz="4400" dirty="0" smtClean="0">
                <a:solidFill>
                  <a:schemeClr val="accent1"/>
                </a:solidFill>
              </a:rPr>
              <a:t>Thank you</a:t>
            </a:r>
            <a:endParaRPr lang="en-IE" sz="4400" dirty="0">
              <a:solidFill>
                <a:schemeClr val="accent1"/>
              </a:solidFill>
            </a:endParaRPr>
          </a:p>
        </p:txBody>
      </p:sp>
    </p:spTree>
    <p:extLst>
      <p:ext uri="{BB962C8B-B14F-4D97-AF65-F5344CB8AC3E}">
        <p14:creationId xmlns:p14="http://schemas.microsoft.com/office/powerpoint/2010/main" val="382207588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13</a:t>
            </a:fld>
            <a:endParaRPr sz="900" dirty="0">
              <a:solidFill>
                <a:srgbClr val="FFFFFF"/>
              </a:solidFill>
            </a:endParaRPr>
          </a:p>
        </p:txBody>
      </p:sp>
      <p:sp>
        <p:nvSpPr>
          <p:cNvPr id="2" name="TextBox 1"/>
          <p:cNvSpPr txBox="1"/>
          <p:nvPr/>
        </p:nvSpPr>
        <p:spPr>
          <a:xfrm>
            <a:off x="742950" y="1513529"/>
            <a:ext cx="7344816" cy="646331"/>
          </a:xfrm>
          <a:prstGeom prst="rect">
            <a:avLst/>
          </a:prstGeom>
          <a:noFill/>
        </p:spPr>
        <p:txBody>
          <a:bodyPr wrap="square" rtlCol="0">
            <a:spAutoFit/>
          </a:bodyPr>
          <a:lstStyle/>
          <a:p>
            <a:pPr algn="ctr">
              <a:defRPr/>
            </a:pPr>
            <a:r>
              <a:rPr lang="en-IE" dirty="0" smtClean="0">
                <a:solidFill>
                  <a:schemeClr val="accent1"/>
                </a:solidFill>
              </a:rPr>
              <a:t>Back up</a:t>
            </a:r>
          </a:p>
          <a:p>
            <a:pPr algn="ctr">
              <a:defRPr/>
            </a:pPr>
            <a:r>
              <a:rPr lang="en-IE" dirty="0" smtClean="0">
                <a:solidFill>
                  <a:schemeClr val="accent1"/>
                </a:solidFill>
              </a:rPr>
              <a:t>Put in Award Criteria </a:t>
            </a:r>
            <a:endParaRPr lang="en-IE" dirty="0">
              <a:solidFill>
                <a:schemeClr val="accent1"/>
              </a:solidFill>
            </a:endParaRPr>
          </a:p>
        </p:txBody>
      </p:sp>
    </p:spTree>
    <p:extLst>
      <p:ext uri="{BB962C8B-B14F-4D97-AF65-F5344CB8AC3E}">
        <p14:creationId xmlns:p14="http://schemas.microsoft.com/office/powerpoint/2010/main" val="423579196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666666"/>
                </a:solidFill>
              </a:defRPr>
            </a:lvl1pPr>
          </a:lstStyle>
          <a:p>
            <a:pPr lvl="0">
              <a:defRPr sz="1800">
                <a:solidFill>
                  <a:srgbClr val="000000"/>
                </a:solidFill>
              </a:defRPr>
            </a:pPr>
            <a:r>
              <a:rPr sz="1000" dirty="0">
                <a:solidFill>
                  <a:srgbClr val="666666"/>
                </a:solidFill>
              </a:rPr>
              <a:t>Confidential</a:t>
            </a:r>
          </a:p>
        </p:txBody>
      </p:sp>
      <p:sp>
        <p:nvSpPr>
          <p:cNvPr id="721" name="Shape 721"/>
          <p:cNvSpPr>
            <a:spLocks noGrp="1"/>
          </p:cNvSpPr>
          <p:nvPr>
            <p:ph type="title"/>
          </p:nvPr>
        </p:nvSpPr>
        <p:spPr>
          <a:xfrm>
            <a:off x="179512" y="415198"/>
            <a:ext cx="8239126" cy="853562"/>
          </a:xfrm>
          <a:prstGeom prst="rect">
            <a:avLst/>
          </a:prstGeom>
        </p:spPr>
        <p:txBody>
          <a:bodyPr>
            <a:normAutofit/>
          </a:bodyPr>
          <a:lstStyle/>
          <a:p>
            <a:pPr lvl="0">
              <a:defRPr sz="1800">
                <a:solidFill>
                  <a:srgbClr val="000000"/>
                </a:solidFill>
              </a:defRPr>
            </a:pPr>
            <a:r>
              <a:rPr lang="en-IE" sz="3200" dirty="0" smtClean="0">
                <a:solidFill>
                  <a:srgbClr val="0085C3"/>
                </a:solidFill>
              </a:rPr>
              <a:t>Background</a:t>
            </a:r>
            <a:endParaRPr sz="2000" b="1" dirty="0">
              <a:solidFill>
                <a:srgbClr val="0085C3"/>
              </a:solidFill>
            </a:endParaRPr>
          </a:p>
        </p:txBody>
      </p:sp>
      <p:sp>
        <p:nvSpPr>
          <p:cNvPr id="722" name="Shape 722"/>
          <p:cNvSpPr>
            <a:spLocks noGrp="1"/>
          </p:cNvSpPr>
          <p:nvPr>
            <p:ph type="body" idx="1"/>
          </p:nvPr>
        </p:nvSpPr>
        <p:spPr>
          <a:xfrm>
            <a:off x="457200" y="1280160"/>
            <a:ext cx="8229600" cy="4754880"/>
          </a:xfrm>
          <a:prstGeom prst="rect">
            <a:avLst/>
          </a:prstGeom>
        </p:spPr>
        <p:txBody>
          <a:bodyPr/>
          <a:lstStyle/>
          <a:p>
            <a:pPr marL="0" lvl="0" indent="4762" algn="ctr">
              <a:lnSpc>
                <a:spcPct val="100000"/>
              </a:lnSpc>
              <a:spcBef>
                <a:spcPts val="600"/>
              </a:spcBef>
              <a:buSzTx/>
              <a:buNone/>
              <a:defRPr sz="1800"/>
            </a:pPr>
            <a:r>
              <a:rPr sz="2000" dirty="0"/>
              <a:t/>
            </a:r>
            <a:br>
              <a:rPr sz="2000" dirty="0"/>
            </a:br>
            <a:endParaRPr sz="2000" dirty="0"/>
          </a:p>
        </p:txBody>
      </p:sp>
      <p:sp>
        <p:nvSpPr>
          <p:cNvPr id="729" name="Shape 729"/>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666666"/>
                </a:solidFill>
              </a:rPr>
              <a:t>2</a:t>
            </a:fld>
            <a:endParaRPr sz="900" dirty="0">
              <a:solidFill>
                <a:srgbClr val="666666"/>
              </a:solidFill>
            </a:endParaRPr>
          </a:p>
        </p:txBody>
      </p:sp>
      <p:sp>
        <p:nvSpPr>
          <p:cNvPr id="2" name="Rectangle 1"/>
          <p:cNvSpPr/>
          <p:nvPr/>
        </p:nvSpPr>
        <p:spPr>
          <a:xfrm>
            <a:off x="899592" y="2067813"/>
            <a:ext cx="7128792" cy="2862322"/>
          </a:xfrm>
          <a:prstGeom prst="rect">
            <a:avLst/>
          </a:prstGeom>
        </p:spPr>
        <p:txBody>
          <a:bodyPr wrap="square">
            <a:spAutoFit/>
          </a:bodyPr>
          <a:lstStyle/>
          <a:p>
            <a:pPr marL="285750" indent="-285750">
              <a:buFont typeface="Arial" panose="020B0604020202020204" pitchFamily="34" charset="0"/>
              <a:buChar char="•"/>
            </a:pPr>
            <a:r>
              <a:rPr lang="en-IE" dirty="0"/>
              <a:t>The Local Government Management Agency (LGMA) had a requirement for </a:t>
            </a:r>
            <a:r>
              <a:rPr lang="en-IE" dirty="0" smtClean="0"/>
              <a:t>suppliers </a:t>
            </a:r>
            <a:r>
              <a:rPr lang="en-IE" dirty="0"/>
              <a:t>that could supply books and AV material that reflect the Irish, UK and international publishing industry including bestsellers, new titles and back catalogue.   </a:t>
            </a:r>
            <a:endParaRPr lang="en-IE" dirty="0" smtClean="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 </a:t>
            </a:r>
            <a:r>
              <a:rPr lang="en-IE" dirty="0"/>
              <a:t>The Educational Procurement Service, </a:t>
            </a:r>
            <a:r>
              <a:rPr lang="en-IE" dirty="0" smtClean="0"/>
              <a:t>was </a:t>
            </a:r>
            <a:r>
              <a:rPr lang="en-IE" dirty="0"/>
              <a:t>tasked </a:t>
            </a:r>
            <a:r>
              <a:rPr lang="en-IE" dirty="0" smtClean="0"/>
              <a:t>in mid </a:t>
            </a:r>
            <a:r>
              <a:rPr lang="en-IE" dirty="0"/>
              <a:t>2016 with managing the procurement process for this requirement.  The successful </a:t>
            </a:r>
            <a:r>
              <a:rPr lang="en-IE" dirty="0" smtClean="0"/>
              <a:t>supplier </a:t>
            </a:r>
            <a:r>
              <a:rPr lang="en-IE" dirty="0"/>
              <a:t>would supply print books and AV material to all thirty public library </a:t>
            </a:r>
            <a:r>
              <a:rPr lang="en-IE" dirty="0" smtClean="0"/>
              <a:t>services</a:t>
            </a:r>
            <a:r>
              <a:rPr lang="en-IE" dirty="0"/>
              <a:t> </a:t>
            </a:r>
            <a:r>
              <a:rPr lang="en-IE" dirty="0" smtClean="0"/>
              <a:t>in Ireland.  The total estimated value of this framework is 24 million euro.</a:t>
            </a:r>
            <a:endParaRPr lang="en-IE" dirty="0"/>
          </a:p>
        </p:txBody>
      </p:sp>
      <p:pic>
        <p:nvPicPr>
          <p:cNvPr id="13" name="Picture 12" descr="Description: H:\Shannon Consortium Procurement Network Phase 2 Project\Blanket P.O\Logo\EPSLogo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1340768"/>
            <a:ext cx="1771650" cy="466725"/>
          </a:xfrm>
          <a:prstGeom prst="rect">
            <a:avLst/>
          </a:prstGeom>
          <a:noFill/>
          <a:ln>
            <a:noFill/>
          </a:ln>
        </p:spPr>
      </p:pic>
      <p:pic>
        <p:nvPicPr>
          <p:cNvPr id="14" name="Picture 13" descr="Home"/>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18238"/>
            <a:ext cx="1590675" cy="389255"/>
          </a:xfrm>
          <a:prstGeom prst="rect">
            <a:avLst/>
          </a:prstGeom>
          <a:noFill/>
          <a:ln>
            <a:noFill/>
          </a:ln>
        </p:spPr>
      </p:pic>
    </p:spTree>
    <p:extLst>
      <p:ext uri="{BB962C8B-B14F-4D97-AF65-F5344CB8AC3E}">
        <p14:creationId xmlns:p14="http://schemas.microsoft.com/office/powerpoint/2010/main" val="259349101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3</a:t>
            </a:fld>
            <a:endParaRPr sz="900" dirty="0">
              <a:solidFill>
                <a:srgbClr val="FFFFFF"/>
              </a:solidFill>
            </a:endParaRPr>
          </a:p>
        </p:txBody>
      </p:sp>
      <p:sp>
        <p:nvSpPr>
          <p:cNvPr id="6" name="Shape 721"/>
          <p:cNvSpPr>
            <a:spLocks noGrp="1"/>
          </p:cNvSpPr>
          <p:nvPr>
            <p:ph type="title"/>
          </p:nvPr>
        </p:nvSpPr>
        <p:spPr>
          <a:xfrm>
            <a:off x="457200" y="261560"/>
            <a:ext cx="8239126" cy="853562"/>
          </a:xfrm>
          <a:prstGeom prst="rect">
            <a:avLst/>
          </a:prstGeom>
        </p:spPr>
        <p:txBody>
          <a:bodyPr>
            <a:normAutofit/>
          </a:bodyPr>
          <a:lstStyle/>
          <a:p>
            <a:pPr lvl="0">
              <a:defRPr sz="1800">
                <a:solidFill>
                  <a:srgbClr val="000000"/>
                </a:solidFill>
              </a:defRPr>
            </a:pPr>
            <a:r>
              <a:rPr lang="en-IE" sz="3200" dirty="0" smtClean="0">
                <a:solidFill>
                  <a:srgbClr val="0085C3"/>
                </a:solidFill>
              </a:rPr>
              <a:t>Project Aims/Team</a:t>
            </a:r>
            <a:endParaRPr sz="2000" b="1" dirty="0">
              <a:solidFill>
                <a:srgbClr val="0085C3"/>
              </a:solidFill>
            </a:endParaRPr>
          </a:p>
        </p:txBody>
      </p:sp>
      <p:sp>
        <p:nvSpPr>
          <p:cNvPr id="2" name="Rectangle 1"/>
          <p:cNvSpPr/>
          <p:nvPr/>
        </p:nvSpPr>
        <p:spPr>
          <a:xfrm>
            <a:off x="899592" y="1196752"/>
            <a:ext cx="7645474" cy="1477328"/>
          </a:xfrm>
          <a:prstGeom prst="rect">
            <a:avLst/>
          </a:prstGeom>
        </p:spPr>
        <p:txBody>
          <a:bodyPr wrap="square">
            <a:spAutoFit/>
          </a:bodyPr>
          <a:lstStyle/>
          <a:p>
            <a:pPr marL="285750" indent="-285750">
              <a:buFont typeface="Arial" panose="020B0604020202020204" pitchFamily="34" charset="0"/>
              <a:buChar char="•"/>
            </a:pPr>
            <a:r>
              <a:rPr lang="en-IE" dirty="0" smtClean="0"/>
              <a:t>The </a:t>
            </a:r>
            <a:r>
              <a:rPr lang="en-IE" dirty="0"/>
              <a:t>establishment of a project team was the first part of the mobilisation process of the project.  Susan Jones, Category Manager (EPS) led the project from a procurement perspective and Annette Kelly, Head of Library Development (LGMA) was the operational lead.   We established a core project team to represent the thirty local authority library services.  </a:t>
            </a:r>
          </a:p>
        </p:txBody>
      </p:sp>
      <p:graphicFrame>
        <p:nvGraphicFramePr>
          <p:cNvPr id="3" name="Table 2"/>
          <p:cNvGraphicFramePr>
            <a:graphicFrameLocks noGrp="1"/>
          </p:cNvGraphicFramePr>
          <p:nvPr>
            <p:extLst>
              <p:ext uri="{D42A27DB-BD31-4B8C-83A1-F6EECF244321}">
                <p14:modId xmlns:p14="http://schemas.microsoft.com/office/powerpoint/2010/main" val="1932907449"/>
              </p:ext>
            </p:extLst>
          </p:nvPr>
        </p:nvGraphicFramePr>
        <p:xfrm>
          <a:off x="1972144" y="3068960"/>
          <a:ext cx="5500370" cy="2104009"/>
        </p:xfrm>
        <a:graphic>
          <a:graphicData uri="http://schemas.openxmlformats.org/drawingml/2006/table">
            <a:tbl>
              <a:tblPr firstRow="1" firstCol="1" bandRow="1"/>
              <a:tblGrid>
                <a:gridCol w="1360170">
                  <a:extLst>
                    <a:ext uri="{9D8B030D-6E8A-4147-A177-3AD203B41FA5}">
                      <a16:colId xmlns:a16="http://schemas.microsoft.com/office/drawing/2014/main" val="20000"/>
                    </a:ext>
                  </a:extLst>
                </a:gridCol>
                <a:gridCol w="4140200">
                  <a:extLst>
                    <a:ext uri="{9D8B030D-6E8A-4147-A177-3AD203B41FA5}">
                      <a16:colId xmlns:a16="http://schemas.microsoft.com/office/drawing/2014/main" val="20001"/>
                    </a:ext>
                  </a:extLst>
                </a:gridCol>
              </a:tblGrid>
              <a:tr h="342900">
                <a:tc>
                  <a:txBody>
                    <a:bodyPr/>
                    <a:lstStyle/>
                    <a:p>
                      <a:pPr>
                        <a:lnSpc>
                          <a:spcPct val="115000"/>
                        </a:lnSpc>
                        <a:spcAft>
                          <a:spcPts val="0"/>
                        </a:spcAft>
                      </a:pPr>
                      <a:r>
                        <a:rPr lang="en-IE" sz="1100" b="1" dirty="0">
                          <a:solidFill>
                            <a:srgbClr val="000000"/>
                          </a:solidFill>
                          <a:effectLst/>
                          <a:latin typeface="Calibri"/>
                          <a:ea typeface="Times New Roman"/>
                          <a:cs typeface="Times New Roman"/>
                        </a:rPr>
                        <a:t>Sourcing Lead:</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a:solidFill>
                            <a:srgbClr val="000000"/>
                          </a:solidFill>
                          <a:effectLst/>
                          <a:latin typeface="Calibri"/>
                          <a:ea typeface="Times New Roman"/>
                          <a:cs typeface="Times New Roman"/>
                        </a:rPr>
                        <a:t>Susan Jones Category Manager &amp; Gerry Kennedy Category Specialist  (EPS)</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a:lnSpc>
                          <a:spcPct val="115000"/>
                        </a:lnSpc>
                        <a:spcAft>
                          <a:spcPts val="0"/>
                        </a:spcAft>
                      </a:pPr>
                      <a:r>
                        <a:rPr lang="en-IE" sz="1100" b="1" dirty="0">
                          <a:solidFill>
                            <a:srgbClr val="000000"/>
                          </a:solidFill>
                          <a:effectLst/>
                          <a:latin typeface="Calibri"/>
                          <a:ea typeface="Times New Roman"/>
                          <a:cs typeface="Times New Roman"/>
                        </a:rPr>
                        <a:t>Project Team:</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Head </a:t>
                      </a:r>
                      <a:r>
                        <a:rPr lang="en-IE" sz="1100" dirty="0">
                          <a:solidFill>
                            <a:srgbClr val="000000"/>
                          </a:solidFill>
                          <a:effectLst/>
                          <a:latin typeface="Calibri"/>
                          <a:ea typeface="Times New Roman"/>
                          <a:cs typeface="Times New Roman"/>
                        </a:rPr>
                        <a:t>Library Development LGMA</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975">
                <a:tc>
                  <a:txBody>
                    <a:bodyPr/>
                    <a:lstStyle/>
                    <a:p>
                      <a:pPr>
                        <a:lnSpc>
                          <a:spcPct val="115000"/>
                        </a:lnSpc>
                      </a:pPr>
                      <a:endParaRPr lang="en-IE" sz="11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Executive </a:t>
                      </a:r>
                      <a:r>
                        <a:rPr lang="en-IE" sz="1100" dirty="0">
                          <a:solidFill>
                            <a:srgbClr val="000000"/>
                          </a:solidFill>
                          <a:effectLst/>
                          <a:latin typeface="Calibri"/>
                          <a:ea typeface="Times New Roman"/>
                          <a:cs typeface="Times New Roman"/>
                        </a:rPr>
                        <a:t>Librarian LGMA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055">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County </a:t>
                      </a:r>
                      <a:r>
                        <a:rPr lang="en-IE" sz="1100" dirty="0">
                          <a:solidFill>
                            <a:srgbClr val="000000"/>
                          </a:solidFill>
                          <a:effectLst/>
                          <a:latin typeface="Calibri"/>
                          <a:ea typeface="Times New Roman"/>
                          <a:cs typeface="Times New Roman"/>
                        </a:rPr>
                        <a:t>Librarian Dun Laoghaire-Rathdown</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915">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County </a:t>
                      </a:r>
                      <a:r>
                        <a:rPr lang="en-IE" sz="1100" dirty="0">
                          <a:solidFill>
                            <a:srgbClr val="000000"/>
                          </a:solidFill>
                          <a:effectLst/>
                          <a:latin typeface="Calibri"/>
                          <a:ea typeface="Times New Roman"/>
                          <a:cs typeface="Times New Roman"/>
                        </a:rPr>
                        <a:t>Librarian Offaly</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995">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City </a:t>
                      </a:r>
                      <a:r>
                        <a:rPr lang="en-IE" sz="1100" dirty="0">
                          <a:solidFill>
                            <a:srgbClr val="000000"/>
                          </a:solidFill>
                          <a:effectLst/>
                          <a:latin typeface="Calibri"/>
                          <a:ea typeface="Times New Roman"/>
                          <a:cs typeface="Times New Roman"/>
                        </a:rPr>
                        <a:t>Librarian Cork City</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8905">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County </a:t>
                      </a:r>
                      <a:r>
                        <a:rPr lang="en-IE" sz="1100" dirty="0">
                          <a:solidFill>
                            <a:srgbClr val="000000"/>
                          </a:solidFill>
                          <a:effectLst/>
                          <a:latin typeface="Calibri"/>
                          <a:ea typeface="Times New Roman"/>
                          <a:cs typeface="Times New Roman"/>
                        </a:rPr>
                        <a:t>Librarian Mayo</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Senior </a:t>
                      </a:r>
                      <a:r>
                        <a:rPr lang="en-IE" sz="1100" dirty="0">
                          <a:solidFill>
                            <a:srgbClr val="000000"/>
                          </a:solidFill>
                          <a:effectLst/>
                          <a:latin typeface="Calibri"/>
                          <a:ea typeface="Times New Roman"/>
                          <a:cs typeface="Times New Roman"/>
                        </a:rPr>
                        <a:t>Librarian Dun Laoghaire-Rathdown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7480">
                <a:tc>
                  <a:txBody>
                    <a:bodyPr/>
                    <a:lstStyle/>
                    <a:p>
                      <a:pPr>
                        <a:lnSpc>
                          <a:spcPct val="115000"/>
                        </a:lnSpc>
                        <a:spcAft>
                          <a:spcPts val="0"/>
                        </a:spcAft>
                      </a:pPr>
                      <a:r>
                        <a:rPr lang="en-IE" sz="1100" dirty="0">
                          <a:solidFill>
                            <a:srgbClr val="000000"/>
                          </a:solidFill>
                          <a:effectLst/>
                          <a:latin typeface="Calibri"/>
                          <a:ea typeface="Times New Roman"/>
                          <a:cs typeface="Times New Roman"/>
                        </a:rPr>
                        <a:t> </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IE" sz="1100" dirty="0" smtClean="0">
                          <a:solidFill>
                            <a:srgbClr val="000000"/>
                          </a:solidFill>
                          <a:effectLst/>
                          <a:latin typeface="Calibri"/>
                          <a:ea typeface="Times New Roman"/>
                          <a:cs typeface="Times New Roman"/>
                        </a:rPr>
                        <a:t>County </a:t>
                      </a:r>
                      <a:r>
                        <a:rPr lang="en-IE" sz="1100" dirty="0">
                          <a:solidFill>
                            <a:srgbClr val="000000"/>
                          </a:solidFill>
                          <a:effectLst/>
                          <a:latin typeface="Calibri"/>
                          <a:ea typeface="Times New Roman"/>
                          <a:cs typeface="Times New Roman"/>
                        </a:rPr>
                        <a:t>Librarian Kildare</a:t>
                      </a:r>
                      <a:endParaRPr lang="en-IE"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970713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1"/>
          <p:cNvSpPr txBox="1">
            <a:spLocks/>
          </p:cNvSpPr>
          <p:nvPr/>
        </p:nvSpPr>
        <p:spPr>
          <a:xfrm>
            <a:off x="457200" y="261560"/>
            <a:ext cx="8239126" cy="85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en-IE" sz="3200" dirty="0" smtClean="0">
                <a:solidFill>
                  <a:srgbClr val="0085C3"/>
                </a:solidFill>
              </a:rPr>
              <a:t>Collaboration</a:t>
            </a:r>
            <a:endParaRPr lang="en-IE" sz="2000" b="1" dirty="0">
              <a:solidFill>
                <a:srgbClr val="0085C3"/>
              </a:solidFill>
            </a:endParaRPr>
          </a:p>
        </p:txBody>
      </p:sp>
      <p:sp>
        <p:nvSpPr>
          <p:cNvPr id="5" name="Rectangle 4"/>
          <p:cNvSpPr/>
          <p:nvPr/>
        </p:nvSpPr>
        <p:spPr>
          <a:xfrm>
            <a:off x="899592" y="1166843"/>
            <a:ext cx="6984776" cy="3693319"/>
          </a:xfrm>
          <a:prstGeom prst="rect">
            <a:avLst/>
          </a:prstGeom>
        </p:spPr>
        <p:txBody>
          <a:bodyPr wrap="square">
            <a:spAutoFit/>
          </a:bodyPr>
          <a:lstStyle/>
          <a:p>
            <a:pPr marL="285750" indent="-285750">
              <a:buFont typeface="Arial" panose="020B0604020202020204" pitchFamily="34" charset="0"/>
              <a:buChar char="•"/>
            </a:pPr>
            <a:r>
              <a:rPr lang="en-IE" dirty="0"/>
              <a:t>This project comprised of many individuals with different experience and background.  Public Sector employees generally stay in their roles for many years longer than the current governments, and many have seen initiatives come and </a:t>
            </a:r>
            <a:r>
              <a:rPr lang="en-IE" dirty="0" smtClean="0"/>
              <a:t>go!</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smtClean="0"/>
              <a:t>It </a:t>
            </a:r>
            <a:r>
              <a:rPr lang="en-IE" dirty="0"/>
              <a:t>was critical to the success of the project that the benefits were understood by the stakeholders and that concerns were addressed and managed.    </a:t>
            </a:r>
            <a:endParaRPr lang="en-IE" dirty="0" smtClean="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At </a:t>
            </a:r>
            <a:r>
              <a:rPr lang="en-IE" dirty="0"/>
              <a:t>our first face to face meeting, in order to ensure that we worked collaboratively and with clear objectives a Force Field analysis was completed.  </a:t>
            </a:r>
            <a:r>
              <a:rPr lang="en-IE" dirty="0" smtClean="0"/>
              <a:t>We driving </a:t>
            </a:r>
            <a:r>
              <a:rPr lang="en-IE" dirty="0"/>
              <a:t>and restraining forces relating to this project and we assigned a value to each of them.</a:t>
            </a:r>
          </a:p>
        </p:txBody>
      </p:sp>
    </p:spTree>
    <p:extLst>
      <p:ext uri="{BB962C8B-B14F-4D97-AF65-F5344CB8AC3E}">
        <p14:creationId xmlns:p14="http://schemas.microsoft.com/office/powerpoint/2010/main" val="1592625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619672" y="1196752"/>
            <a:ext cx="5904655" cy="4032448"/>
          </a:xfrm>
          <a:prstGeom prst="rect">
            <a:avLst/>
          </a:prstGeom>
          <a:solidFill>
            <a:schemeClr val="bg1">
              <a:lumMod val="75000"/>
            </a:schemeClr>
          </a:solidFill>
          <a:ln>
            <a:solidFill>
              <a:schemeClr val="bg1">
                <a:lumMod val="75000"/>
              </a:schemeClr>
            </a:solidFill>
          </a:ln>
        </p:spPr>
      </p:pic>
      <p:sp>
        <p:nvSpPr>
          <p:cNvPr id="6" name="Rectangle 5"/>
          <p:cNvSpPr/>
          <p:nvPr/>
        </p:nvSpPr>
        <p:spPr>
          <a:xfrm>
            <a:off x="2915355" y="271130"/>
            <a:ext cx="3384837" cy="584775"/>
          </a:xfrm>
          <a:prstGeom prst="rect">
            <a:avLst/>
          </a:prstGeom>
        </p:spPr>
        <p:txBody>
          <a:bodyPr wrap="none">
            <a:spAutoFit/>
          </a:bodyPr>
          <a:lstStyle/>
          <a:p>
            <a:pPr>
              <a:defRPr sz="1800">
                <a:solidFill>
                  <a:srgbClr val="000000"/>
                </a:solidFill>
              </a:defRPr>
            </a:pPr>
            <a:r>
              <a:rPr lang="en-IE" sz="3200" dirty="0" smtClean="0">
                <a:solidFill>
                  <a:srgbClr val="0085C3"/>
                </a:solidFill>
              </a:rPr>
              <a:t>Force</a:t>
            </a:r>
            <a:r>
              <a:rPr lang="en-IE" dirty="0" smtClean="0">
                <a:solidFill>
                  <a:srgbClr val="0085C3"/>
                </a:solidFill>
              </a:rPr>
              <a:t> </a:t>
            </a:r>
            <a:r>
              <a:rPr lang="en-IE" sz="3200" dirty="0" smtClean="0">
                <a:solidFill>
                  <a:srgbClr val="0085C3"/>
                </a:solidFill>
              </a:rPr>
              <a:t>Field Analysis</a:t>
            </a:r>
            <a:endParaRPr lang="en-IE" sz="3200" b="1" dirty="0">
              <a:solidFill>
                <a:srgbClr val="0085C3"/>
              </a:solidFill>
            </a:endParaRPr>
          </a:p>
        </p:txBody>
      </p:sp>
    </p:spTree>
    <p:extLst>
      <p:ext uri="{BB962C8B-B14F-4D97-AF65-F5344CB8AC3E}">
        <p14:creationId xmlns:p14="http://schemas.microsoft.com/office/powerpoint/2010/main" val="159262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6</a:t>
            </a:fld>
            <a:endParaRPr sz="900" dirty="0">
              <a:solidFill>
                <a:srgbClr val="FFFFFF"/>
              </a:solidFill>
            </a:endParaRPr>
          </a:p>
        </p:txBody>
      </p:sp>
      <p:sp>
        <p:nvSpPr>
          <p:cNvPr id="2" name="Rectangle 1"/>
          <p:cNvSpPr/>
          <p:nvPr/>
        </p:nvSpPr>
        <p:spPr>
          <a:xfrm>
            <a:off x="3419872" y="260648"/>
            <a:ext cx="2532040" cy="584775"/>
          </a:xfrm>
          <a:prstGeom prst="rect">
            <a:avLst/>
          </a:prstGeom>
        </p:spPr>
        <p:txBody>
          <a:bodyPr wrap="none">
            <a:spAutoFit/>
          </a:bodyPr>
          <a:lstStyle/>
          <a:p>
            <a:pPr>
              <a:defRPr sz="1800">
                <a:solidFill>
                  <a:srgbClr val="000000"/>
                </a:solidFill>
              </a:defRPr>
            </a:pPr>
            <a:r>
              <a:rPr lang="en-IE" sz="3200" dirty="0" smtClean="0">
                <a:solidFill>
                  <a:srgbClr val="0085C3"/>
                </a:solidFill>
              </a:rPr>
              <a:t>Brainstorming</a:t>
            </a:r>
            <a:endParaRPr lang="en-IE" sz="3200" b="1" dirty="0">
              <a:solidFill>
                <a:srgbClr val="0085C3"/>
              </a:solidFill>
            </a:endParaRPr>
          </a:p>
        </p:txBody>
      </p:sp>
      <p:sp>
        <p:nvSpPr>
          <p:cNvPr id="3" name="Rectangle 2"/>
          <p:cNvSpPr/>
          <p:nvPr/>
        </p:nvSpPr>
        <p:spPr>
          <a:xfrm>
            <a:off x="342900" y="764704"/>
            <a:ext cx="4572000" cy="369332"/>
          </a:xfrm>
          <a:prstGeom prst="rect">
            <a:avLst/>
          </a:prstGeom>
        </p:spPr>
        <p:txBody>
          <a:bodyPr>
            <a:spAutoFit/>
          </a:bodyPr>
          <a:lstStyle/>
          <a:p>
            <a:pPr marL="285750" indent="-285750">
              <a:buFont typeface="Arial" panose="020B0604020202020204" pitchFamily="34" charset="0"/>
              <a:buChar char="•"/>
            </a:pPr>
            <a:endParaRPr lang="en-IE" dirty="0"/>
          </a:p>
        </p:txBody>
      </p:sp>
      <p:pic>
        <p:nvPicPr>
          <p:cNvPr id="8" name="Picture 7"/>
          <p:cNvPicPr/>
          <p:nvPr/>
        </p:nvPicPr>
        <p:blipFill>
          <a:blip r:embed="rId3"/>
          <a:stretch>
            <a:fillRect/>
          </a:stretch>
        </p:blipFill>
        <p:spPr>
          <a:xfrm>
            <a:off x="539552" y="1412776"/>
            <a:ext cx="4146340" cy="3600400"/>
          </a:xfrm>
          <a:prstGeom prst="rect">
            <a:avLst/>
          </a:prstGeom>
          <a:ln>
            <a:solidFill>
              <a:sysClr val="window" lastClr="FFFFFF">
                <a:lumMod val="50000"/>
              </a:sysClr>
            </a:solid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412776"/>
            <a:ext cx="2232248" cy="3600400"/>
          </a:xfrm>
          <a:prstGeom prst="rect">
            <a:avLst/>
          </a:prstGeom>
          <a:noFill/>
        </p:spPr>
      </p:pic>
    </p:spTree>
    <p:extLst>
      <p:ext uri="{BB962C8B-B14F-4D97-AF65-F5344CB8AC3E}">
        <p14:creationId xmlns:p14="http://schemas.microsoft.com/office/powerpoint/2010/main" val="224638012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FFFFFF"/>
                </a:solidFill>
              </a:defRPr>
            </a:lvl1pPr>
          </a:lstStyle>
          <a:p>
            <a:pPr lvl="0">
              <a:defRPr sz="1800">
                <a:solidFill>
                  <a:srgbClr val="000000"/>
                </a:solidFill>
              </a:defRPr>
            </a:pPr>
            <a:r>
              <a:rPr sz="1000" dirty="0">
                <a:solidFill>
                  <a:srgbClr val="FFFFFF"/>
                </a:solidFill>
              </a:rPr>
              <a:t>Confidential</a:t>
            </a:r>
          </a:p>
        </p:txBody>
      </p:sp>
      <p:sp>
        <p:nvSpPr>
          <p:cNvPr id="766" name="Shape 766"/>
          <p:cNvSpPr/>
          <p:nvPr/>
        </p:nvSpPr>
        <p:spPr>
          <a:xfrm>
            <a:off x="1395534" y="2808494"/>
            <a:ext cx="6218459"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90000"/>
              </a:lnSpc>
              <a:defRPr sz="72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7200" b="1" dirty="0">
                <a:solidFill>
                  <a:srgbClr val="FFFFFF"/>
                </a:solidFill>
              </a:rPr>
              <a:t>Questions</a:t>
            </a:r>
          </a:p>
        </p:txBody>
      </p:sp>
      <p:sp>
        <p:nvSpPr>
          <p:cNvPr id="767" name="Shape 767"/>
          <p:cNvSpPr/>
          <p:nvPr/>
        </p:nvSpPr>
        <p:spPr>
          <a:xfrm>
            <a:off x="6027654" y="926236"/>
            <a:ext cx="2772779" cy="5336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90000"/>
              </a:lnSpc>
              <a:spcBef>
                <a:spcPts val="100"/>
              </a:spcBef>
              <a:defRPr sz="34400" b="1">
                <a:solidFill>
                  <a:srgbClr val="FFFFFF"/>
                </a:solidFill>
                <a:latin typeface="Museo For Dell"/>
                <a:ea typeface="Museo For Dell"/>
                <a:cs typeface="Museo For Dell"/>
                <a:sym typeface="Museo For Dell"/>
              </a:defRPr>
            </a:lvl1pPr>
          </a:lstStyle>
          <a:p>
            <a:pPr lvl="0">
              <a:defRPr sz="1800" b="0">
                <a:solidFill>
                  <a:srgbClr val="000000"/>
                </a:solidFill>
              </a:defRPr>
            </a:pPr>
            <a:r>
              <a:rPr sz="34400" b="1" dirty="0">
                <a:solidFill>
                  <a:srgbClr val="FFFFFF"/>
                </a:solidFill>
              </a:rPr>
              <a:t>?</a:t>
            </a:r>
          </a:p>
        </p:txBody>
      </p:sp>
      <p:sp>
        <p:nvSpPr>
          <p:cNvPr id="768" name="Shape 768"/>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FFFFFF"/>
                </a:solidFill>
              </a:rPr>
              <a:t>7</a:t>
            </a:fld>
            <a:endParaRPr sz="900" dirty="0">
              <a:solidFill>
                <a:srgbClr val="FFFFFF"/>
              </a:solidFill>
            </a:endParaRPr>
          </a:p>
        </p:txBody>
      </p:sp>
      <p:pic>
        <p:nvPicPr>
          <p:cNvPr id="6" name="Picture 5"/>
          <p:cNvPicPr/>
          <p:nvPr/>
        </p:nvPicPr>
        <p:blipFill>
          <a:blip r:embed="rId3"/>
          <a:stretch>
            <a:fillRect/>
          </a:stretch>
        </p:blipFill>
        <p:spPr>
          <a:xfrm>
            <a:off x="4283968" y="1700808"/>
            <a:ext cx="3952478" cy="1584176"/>
          </a:xfrm>
          <a:prstGeom prst="rect">
            <a:avLst/>
          </a:prstGeom>
          <a:ln>
            <a:solidFill>
              <a:schemeClr val="bg1">
                <a:lumMod val="50000"/>
              </a:schemeClr>
            </a:solidFill>
          </a:ln>
        </p:spPr>
      </p:pic>
      <p:sp>
        <p:nvSpPr>
          <p:cNvPr id="7" name="Rectangle 6"/>
          <p:cNvSpPr/>
          <p:nvPr/>
        </p:nvSpPr>
        <p:spPr>
          <a:xfrm>
            <a:off x="1628368" y="341461"/>
            <a:ext cx="4395562" cy="584775"/>
          </a:xfrm>
          <a:prstGeom prst="rect">
            <a:avLst/>
          </a:prstGeom>
        </p:spPr>
        <p:txBody>
          <a:bodyPr wrap="none">
            <a:spAutoFit/>
          </a:bodyPr>
          <a:lstStyle/>
          <a:p>
            <a:pPr>
              <a:defRPr sz="1800">
                <a:solidFill>
                  <a:srgbClr val="000000"/>
                </a:solidFill>
              </a:defRPr>
            </a:pPr>
            <a:r>
              <a:rPr lang="en-IE" sz="3200" dirty="0" smtClean="0">
                <a:solidFill>
                  <a:srgbClr val="0085C3"/>
                </a:solidFill>
              </a:rPr>
              <a:t>Small Medium Enterprise</a:t>
            </a:r>
            <a:endParaRPr lang="en-IE" sz="3200" b="1" dirty="0">
              <a:solidFill>
                <a:srgbClr val="0085C3"/>
              </a:solidFill>
            </a:endParaRPr>
          </a:p>
        </p:txBody>
      </p:sp>
      <p:sp>
        <p:nvSpPr>
          <p:cNvPr id="2" name="TextBox 1"/>
          <p:cNvSpPr txBox="1"/>
          <p:nvPr/>
        </p:nvSpPr>
        <p:spPr>
          <a:xfrm>
            <a:off x="539552" y="1628800"/>
            <a:ext cx="3456384" cy="3693319"/>
          </a:xfrm>
          <a:prstGeom prst="rect">
            <a:avLst/>
          </a:prstGeom>
          <a:noFill/>
        </p:spPr>
        <p:txBody>
          <a:bodyPr wrap="square" rtlCol="0">
            <a:spAutoFit/>
          </a:bodyPr>
          <a:lstStyle/>
          <a:p>
            <a:pPr marL="285750" indent="-285750">
              <a:buFont typeface="Arial" panose="020B0604020202020204" pitchFamily="34" charset="0"/>
              <a:buChar char="•"/>
            </a:pPr>
            <a:r>
              <a:rPr lang="en-IE" dirty="0" smtClean="0"/>
              <a:t>It </a:t>
            </a:r>
            <a:r>
              <a:rPr lang="en-IE" dirty="0"/>
              <a:t>was agreed by the EPS and the LGMA that we would engage with the supply base together. There were two Buyer/Customer/Supplier meetings before the finalisation of the tender </a:t>
            </a:r>
            <a:r>
              <a:rPr lang="en-IE" dirty="0" smtClean="0"/>
              <a:t>strategy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smtClean="0"/>
              <a:t>Capacity </a:t>
            </a:r>
            <a:r>
              <a:rPr lang="en-IE" dirty="0"/>
              <a:t>and turnover requirements were relevant and proportionate, which </a:t>
            </a:r>
            <a:r>
              <a:rPr lang="en-IE" dirty="0" smtClean="0"/>
              <a:t>broadened </a:t>
            </a:r>
            <a:r>
              <a:rPr lang="en-IE" dirty="0"/>
              <a:t>the field of eligible tenderers. </a:t>
            </a:r>
            <a:endParaRPr lang="en-IE" dirty="0" smtClean="0"/>
          </a:p>
        </p:txBody>
      </p:sp>
      <p:sp>
        <p:nvSpPr>
          <p:cNvPr id="3" name="TextBox 2"/>
          <p:cNvSpPr txBox="1"/>
          <p:nvPr/>
        </p:nvSpPr>
        <p:spPr>
          <a:xfrm>
            <a:off x="4139952" y="3501008"/>
            <a:ext cx="4392488" cy="1200329"/>
          </a:xfrm>
          <a:prstGeom prst="rect">
            <a:avLst/>
          </a:prstGeom>
          <a:noFill/>
        </p:spPr>
        <p:txBody>
          <a:bodyPr wrap="square" rtlCol="0">
            <a:spAutoFit/>
          </a:bodyPr>
          <a:lstStyle/>
          <a:p>
            <a:pPr marL="285750" indent="-285750">
              <a:buFont typeface="Arial" panose="020B0604020202020204" pitchFamily="34" charset="0"/>
              <a:buChar char="•"/>
            </a:pPr>
            <a:r>
              <a:rPr lang="en-IE" dirty="0" smtClean="0"/>
              <a:t>The </a:t>
            </a:r>
            <a:r>
              <a:rPr lang="en-IE" dirty="0"/>
              <a:t>lot </a:t>
            </a:r>
            <a:r>
              <a:rPr lang="en-IE" dirty="0" smtClean="0"/>
              <a:t>structure proposed (6 LOTS), </a:t>
            </a:r>
            <a:r>
              <a:rPr lang="en-IE" dirty="0"/>
              <a:t>by category, corresponded to the existing supply structure without compromising efficiency and value for money. </a:t>
            </a:r>
            <a:endParaRPr lang="en-IE" dirty="0" smtClean="0"/>
          </a:p>
        </p:txBody>
      </p:sp>
    </p:spTree>
    <p:extLst>
      <p:ext uri="{BB962C8B-B14F-4D97-AF65-F5344CB8AC3E}">
        <p14:creationId xmlns:p14="http://schemas.microsoft.com/office/powerpoint/2010/main" val="224638012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0.jpg" descr="http://www.google.com/url?source=imglanding&amp;ct=img&amp;q=http://blogs-images.forbes.com/work-in-progress/files/2012/09/Strategy.jpg&amp;sa=X&amp;ei=qO7tUuSmCInNygOSwoHQCQ&amp;ved=0CAkQ8wc&amp;usg=AFQjCNEkDfjMzHNdLwhPYEvx0E0SIYC8vw"/>
          <p:cNvPicPr/>
          <p:nvPr/>
        </p:nvPicPr>
        <p:blipFill>
          <a:blip r:embed="rId2">
            <a:extLst/>
          </a:blip>
          <a:stretch>
            <a:fillRect/>
          </a:stretch>
        </p:blipFill>
        <p:spPr>
          <a:xfrm>
            <a:off x="5299891" y="548680"/>
            <a:ext cx="2736304" cy="2448273"/>
          </a:xfrm>
          <a:prstGeom prst="rect">
            <a:avLst/>
          </a:prstGeom>
          <a:ln w="12700">
            <a:miter lim="400000"/>
          </a:ln>
        </p:spPr>
      </p:pic>
      <p:sp>
        <p:nvSpPr>
          <p:cNvPr id="5" name="Rectangle 4"/>
          <p:cNvSpPr/>
          <p:nvPr/>
        </p:nvSpPr>
        <p:spPr>
          <a:xfrm>
            <a:off x="3059832" y="346492"/>
            <a:ext cx="1810496" cy="584775"/>
          </a:xfrm>
          <a:prstGeom prst="rect">
            <a:avLst/>
          </a:prstGeom>
        </p:spPr>
        <p:txBody>
          <a:bodyPr wrap="none">
            <a:spAutoFit/>
          </a:bodyPr>
          <a:lstStyle/>
          <a:p>
            <a:pPr>
              <a:defRPr sz="1800">
                <a:solidFill>
                  <a:srgbClr val="000000"/>
                </a:solidFill>
              </a:defRPr>
            </a:pPr>
            <a:r>
              <a:rPr lang="en-IE" sz="3200" dirty="0" smtClean="0">
                <a:solidFill>
                  <a:srgbClr val="0085C3"/>
                </a:solidFill>
              </a:rPr>
              <a:t>Execution</a:t>
            </a:r>
            <a:endParaRPr lang="en-IE" sz="3200" b="1" dirty="0">
              <a:solidFill>
                <a:srgbClr val="0085C3"/>
              </a:solidFill>
            </a:endParaRPr>
          </a:p>
        </p:txBody>
      </p:sp>
      <p:sp>
        <p:nvSpPr>
          <p:cNvPr id="6" name="Rectangle 5"/>
          <p:cNvSpPr/>
          <p:nvPr/>
        </p:nvSpPr>
        <p:spPr>
          <a:xfrm>
            <a:off x="611560" y="889844"/>
            <a:ext cx="4572000" cy="2308324"/>
          </a:xfrm>
          <a:prstGeom prst="rect">
            <a:avLst/>
          </a:prstGeom>
        </p:spPr>
        <p:txBody>
          <a:bodyPr>
            <a:spAutoFit/>
          </a:bodyPr>
          <a:lstStyle/>
          <a:p>
            <a:r>
              <a:rPr lang="en-IE" dirty="0"/>
              <a:t>The Tender strategy balanced the need of the LGMA with the supplier market, with specific consideration of the impact on Small and Medium Enterprises (SMEs). For this competition,  the overall requirement was split by category (6 lots), based on the way that the market organises itself and its own marketing and selling activities. </a:t>
            </a:r>
          </a:p>
        </p:txBody>
      </p:sp>
      <p:sp>
        <p:nvSpPr>
          <p:cNvPr id="7" name="TextBox 6"/>
          <p:cNvSpPr txBox="1"/>
          <p:nvPr/>
        </p:nvSpPr>
        <p:spPr>
          <a:xfrm>
            <a:off x="3131840" y="3356992"/>
            <a:ext cx="5219621" cy="2862322"/>
          </a:xfrm>
          <a:prstGeom prst="rect">
            <a:avLst/>
          </a:prstGeom>
          <a:noFill/>
        </p:spPr>
        <p:txBody>
          <a:bodyPr wrap="square" rtlCol="0">
            <a:spAutoFit/>
          </a:bodyPr>
          <a:lstStyle/>
          <a:p>
            <a:r>
              <a:rPr lang="en-IE" dirty="0"/>
              <a:t>These lots and estimated annual values were (1) Adult Fiction– value €1million, (2) Adult Non Fiction – value €1.5million  (3) Junior Fiction &amp; Non Fiction – value €1.7m, (4) Irish Published Books– value €600,000, (5) Trade Paperbacks– value €500,000 and (6) DVDs, Music CDs and Console Computer games– value €700,000.   Total estimated value of the project over four years is  €24 million.  Proposals would be evaluated for quality (55%) and cost (45%). </a:t>
            </a:r>
          </a:p>
          <a:p>
            <a:endParaRPr lang="en-IE" dirty="0"/>
          </a:p>
        </p:txBody>
      </p:sp>
    </p:spTree>
    <p:extLst>
      <p:ext uri="{BB962C8B-B14F-4D97-AF65-F5344CB8AC3E}">
        <p14:creationId xmlns:p14="http://schemas.microsoft.com/office/powerpoint/2010/main" val="159262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p:nvPr/>
        </p:nvSpPr>
        <p:spPr>
          <a:xfrm>
            <a:off x="742950" y="6429375"/>
            <a:ext cx="1885950" cy="15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1000">
                <a:solidFill>
                  <a:srgbClr val="666666"/>
                </a:solidFill>
              </a:defRPr>
            </a:lvl1pPr>
          </a:lstStyle>
          <a:p>
            <a:pPr lvl="0">
              <a:defRPr sz="1800">
                <a:solidFill>
                  <a:srgbClr val="000000"/>
                </a:solidFill>
              </a:defRPr>
            </a:pPr>
            <a:r>
              <a:rPr sz="1000" dirty="0">
                <a:solidFill>
                  <a:srgbClr val="666666"/>
                </a:solidFill>
              </a:rPr>
              <a:t>Confidential</a:t>
            </a:r>
          </a:p>
        </p:txBody>
      </p:sp>
      <p:grpSp>
        <p:nvGrpSpPr>
          <p:cNvPr id="652" name="Group 652"/>
          <p:cNvGrpSpPr/>
          <p:nvPr/>
        </p:nvGrpSpPr>
        <p:grpSpPr>
          <a:xfrm>
            <a:off x="1835545" y="4541553"/>
            <a:ext cx="1251099" cy="1579353"/>
            <a:chOff x="0" y="0"/>
            <a:chExt cx="1251098" cy="1579351"/>
          </a:xfrm>
        </p:grpSpPr>
        <p:sp>
          <p:nvSpPr>
            <p:cNvPr id="650" name="Shape 650"/>
            <p:cNvSpPr/>
            <p:nvPr/>
          </p:nvSpPr>
          <p:spPr>
            <a:xfrm>
              <a:off x="0" y="0"/>
              <a:ext cx="1251098" cy="1579351"/>
            </a:xfrm>
            <a:prstGeom prst="rect">
              <a:avLst/>
            </a:prstGeom>
            <a:solidFill>
              <a:srgbClr val="7AB800"/>
            </a:solidFill>
            <a:ln w="12700" cap="flat">
              <a:noFill/>
              <a:miter lim="400000"/>
            </a:ln>
            <a:effectLst/>
          </p:spPr>
          <p:txBody>
            <a:bodyPr wrap="square" lIns="0" tIns="0" rIns="0" bIns="0" numCol="1" anchor="t">
              <a:normAutofit/>
            </a:bodyPr>
            <a:lstStyle/>
            <a:p>
              <a:pPr lvl="0" algn="ctr">
                <a:defRPr sz="1300">
                  <a:solidFill>
                    <a:srgbClr val="FFFFFF"/>
                  </a:solidFill>
                  <a:latin typeface="Museo For Dell"/>
                  <a:ea typeface="Museo For Dell"/>
                  <a:cs typeface="Museo For Dell"/>
                  <a:sym typeface="Museo For Dell"/>
                </a:defRPr>
              </a:pPr>
              <a:endParaRPr dirty="0"/>
            </a:p>
          </p:txBody>
        </p:sp>
        <p:sp>
          <p:nvSpPr>
            <p:cNvPr id="651" name="Shape 651"/>
            <p:cNvSpPr/>
            <p:nvPr/>
          </p:nvSpPr>
          <p:spPr>
            <a:xfrm>
              <a:off x="0" y="0"/>
              <a:ext cx="1251098" cy="10772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sz="1800"/>
              </a:pPr>
              <a:r>
                <a:rPr lang="en-IE" sz="3200" b="1" dirty="0" smtClean="0">
                  <a:solidFill>
                    <a:srgbClr val="FFFFFF"/>
                  </a:solidFill>
                  <a:latin typeface="+mj-lt"/>
                  <a:ea typeface="Museo For Dell"/>
                  <a:cs typeface="Museo For Dell"/>
                  <a:sym typeface="Museo For Dell"/>
                </a:rPr>
                <a:t>6</a:t>
              </a:r>
            </a:p>
            <a:p>
              <a:pPr lvl="0" algn="ctr">
                <a:defRPr sz="1800"/>
              </a:pPr>
              <a:r>
                <a:rPr lang="en-IE" sz="3200" b="1" dirty="0" smtClean="0">
                  <a:solidFill>
                    <a:srgbClr val="FFFFFF"/>
                  </a:solidFill>
                  <a:latin typeface="+mj-lt"/>
                  <a:ea typeface="Museo For Dell"/>
                  <a:cs typeface="Museo For Dell"/>
                  <a:sym typeface="Museo For Dell"/>
                </a:rPr>
                <a:t>LOTS</a:t>
              </a:r>
              <a:endParaRPr sz="3200" dirty="0">
                <a:solidFill>
                  <a:srgbClr val="FFFFFF"/>
                </a:solidFill>
                <a:latin typeface="+mj-lt"/>
                <a:ea typeface="Museo For Dell"/>
                <a:cs typeface="Museo For Dell"/>
                <a:sym typeface="Museo For Dell"/>
              </a:endParaRPr>
            </a:p>
          </p:txBody>
        </p:sp>
      </p:grpSp>
      <p:grpSp>
        <p:nvGrpSpPr>
          <p:cNvPr id="655" name="Group 655"/>
          <p:cNvGrpSpPr/>
          <p:nvPr/>
        </p:nvGrpSpPr>
        <p:grpSpPr>
          <a:xfrm>
            <a:off x="5798394" y="977479"/>
            <a:ext cx="1507606" cy="1579352"/>
            <a:chOff x="0" y="0"/>
            <a:chExt cx="1507604" cy="1579351"/>
          </a:xfrm>
        </p:grpSpPr>
        <p:sp>
          <p:nvSpPr>
            <p:cNvPr id="653" name="Shape 653"/>
            <p:cNvSpPr/>
            <p:nvPr/>
          </p:nvSpPr>
          <p:spPr>
            <a:xfrm>
              <a:off x="0" y="0"/>
              <a:ext cx="1403054" cy="1579351"/>
            </a:xfrm>
            <a:prstGeom prst="rect">
              <a:avLst/>
            </a:prstGeom>
            <a:solidFill>
              <a:srgbClr val="FFFFFF">
                <a:alpha val="91000"/>
              </a:srgbClr>
            </a:solidFill>
            <a:ln w="12700" cap="flat">
              <a:noFill/>
              <a:miter lim="400000"/>
            </a:ln>
            <a:effectLst/>
          </p:spPr>
          <p:txBody>
            <a:bodyPr wrap="square" lIns="0" tIns="0" rIns="0" bIns="0" numCol="1" anchor="t">
              <a:normAutofit/>
            </a:bodyPr>
            <a:lstStyle/>
            <a:p>
              <a:pPr lvl="0">
                <a:lnSpc>
                  <a:spcPct val="90000"/>
                </a:lnSpc>
                <a:defRPr sz="1400">
                  <a:solidFill>
                    <a:srgbClr val="444444"/>
                  </a:solidFill>
                </a:defRPr>
              </a:pPr>
              <a:endParaRPr dirty="0"/>
            </a:p>
          </p:txBody>
        </p:sp>
        <p:sp>
          <p:nvSpPr>
            <p:cNvPr id="654" name="Shape 654"/>
            <p:cNvSpPr/>
            <p:nvPr/>
          </p:nvSpPr>
          <p:spPr>
            <a:xfrm>
              <a:off x="0" y="0"/>
              <a:ext cx="1507604" cy="13388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nSpc>
                  <a:spcPct val="90000"/>
                </a:lnSpc>
                <a:defRPr sz="1800"/>
              </a:pPr>
              <a:endParaRPr lang="en-IE" b="1" dirty="0" smtClean="0">
                <a:solidFill>
                  <a:srgbClr val="00B0F0"/>
                </a:solidFill>
              </a:endParaRPr>
            </a:p>
            <a:p>
              <a:pPr lvl="0">
                <a:lnSpc>
                  <a:spcPct val="90000"/>
                </a:lnSpc>
                <a:defRPr sz="1800"/>
              </a:pPr>
              <a:r>
                <a:rPr lang="en-IE" b="1" dirty="0" smtClean="0">
                  <a:solidFill>
                    <a:srgbClr val="00B0F0"/>
                  </a:solidFill>
                </a:rPr>
                <a:t>Parliamentary</a:t>
              </a:r>
            </a:p>
            <a:p>
              <a:pPr lvl="0">
                <a:lnSpc>
                  <a:spcPct val="90000"/>
                </a:lnSpc>
                <a:defRPr sz="1800"/>
              </a:pPr>
              <a:r>
                <a:rPr lang="en-IE" b="1" dirty="0" smtClean="0">
                  <a:solidFill>
                    <a:srgbClr val="00B0F0"/>
                  </a:solidFill>
                </a:rPr>
                <a:t>Questions</a:t>
              </a:r>
            </a:p>
            <a:p>
              <a:pPr lvl="0">
                <a:lnSpc>
                  <a:spcPct val="90000"/>
                </a:lnSpc>
                <a:defRPr sz="1800"/>
              </a:pPr>
              <a:endParaRPr lang="en-IE" b="1" dirty="0" smtClean="0">
                <a:solidFill>
                  <a:srgbClr val="00B0F0"/>
                </a:solidFill>
              </a:endParaRPr>
            </a:p>
            <a:p>
              <a:pPr lvl="0">
                <a:lnSpc>
                  <a:spcPct val="90000"/>
                </a:lnSpc>
                <a:defRPr sz="1800"/>
              </a:pPr>
              <a:r>
                <a:rPr lang="en-IE" b="1" dirty="0" smtClean="0">
                  <a:solidFill>
                    <a:srgbClr val="00B0F0"/>
                  </a:solidFill>
                </a:rPr>
                <a:t>20 plus</a:t>
              </a:r>
            </a:p>
          </p:txBody>
        </p:sp>
      </p:grpSp>
      <p:grpSp>
        <p:nvGrpSpPr>
          <p:cNvPr id="658" name="Group 658"/>
          <p:cNvGrpSpPr/>
          <p:nvPr/>
        </p:nvGrpSpPr>
        <p:grpSpPr>
          <a:xfrm>
            <a:off x="7303566" y="977479"/>
            <a:ext cx="1375810" cy="1579352"/>
            <a:chOff x="-1" y="0"/>
            <a:chExt cx="1375809" cy="1579351"/>
          </a:xfrm>
        </p:grpSpPr>
        <p:sp>
          <p:nvSpPr>
            <p:cNvPr id="656" name="Shape 656"/>
            <p:cNvSpPr/>
            <p:nvPr/>
          </p:nvSpPr>
          <p:spPr>
            <a:xfrm>
              <a:off x="-1" y="0"/>
              <a:ext cx="1375809" cy="1579351"/>
            </a:xfrm>
            <a:prstGeom prst="rect">
              <a:avLst/>
            </a:prstGeom>
            <a:solidFill>
              <a:srgbClr val="CE1126"/>
            </a:solidFill>
            <a:ln w="12700" cap="flat">
              <a:noFill/>
              <a:miter lim="400000"/>
            </a:ln>
            <a:effectLst/>
          </p:spPr>
          <p:txBody>
            <a:bodyPr wrap="square" lIns="0" tIns="0" rIns="0" bIns="0" numCol="1" anchor="t">
              <a:normAutofit/>
            </a:bodyPr>
            <a:lstStyle/>
            <a:p>
              <a:pPr lvl="0">
                <a:defRPr>
                  <a:solidFill>
                    <a:srgbClr val="444444"/>
                  </a:solidFill>
                </a:defRPr>
              </a:pPr>
              <a:endParaRPr dirty="0"/>
            </a:p>
          </p:txBody>
        </p:sp>
        <p:sp>
          <p:nvSpPr>
            <p:cNvPr id="657" name="Shape 657"/>
            <p:cNvSpPr/>
            <p:nvPr/>
          </p:nvSpPr>
          <p:spPr>
            <a:xfrm>
              <a:off x="-1" y="0"/>
              <a:ext cx="1375809"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endParaRPr sz="1400" dirty="0">
                <a:solidFill>
                  <a:srgbClr val="FFFFFF"/>
                </a:solidFill>
                <a:latin typeface="Museo For Dell"/>
                <a:ea typeface="Museo For Dell"/>
                <a:cs typeface="Museo For Dell"/>
                <a:sym typeface="Museo For Dell"/>
              </a:endParaRPr>
            </a:p>
          </p:txBody>
        </p:sp>
      </p:grpSp>
      <p:grpSp>
        <p:nvGrpSpPr>
          <p:cNvPr id="661" name="Group 661"/>
          <p:cNvGrpSpPr/>
          <p:nvPr/>
        </p:nvGrpSpPr>
        <p:grpSpPr>
          <a:xfrm>
            <a:off x="426574" y="977477"/>
            <a:ext cx="2660072" cy="2305244"/>
            <a:chOff x="0" y="-1"/>
            <a:chExt cx="2660070" cy="2305241"/>
          </a:xfrm>
        </p:grpSpPr>
        <p:sp>
          <p:nvSpPr>
            <p:cNvPr id="659" name="Shape 659"/>
            <p:cNvSpPr/>
            <p:nvPr/>
          </p:nvSpPr>
          <p:spPr>
            <a:xfrm>
              <a:off x="0" y="-1"/>
              <a:ext cx="2660070" cy="1599966"/>
            </a:xfrm>
            <a:prstGeom prst="rect">
              <a:avLst/>
            </a:prstGeom>
            <a:solidFill>
              <a:srgbClr val="00B0F0"/>
            </a:solidFill>
            <a:ln w="12700" cap="flat">
              <a:noFill/>
              <a:miter lim="400000"/>
            </a:ln>
            <a:effectLst/>
          </p:spPr>
          <p:txBody>
            <a:bodyPr wrap="square" lIns="0" tIns="0" rIns="0" bIns="0" numCol="1" anchor="t">
              <a:normAutofit/>
            </a:bodyPr>
            <a:lstStyle/>
            <a:p>
              <a:pPr lvl="0">
                <a:lnSpc>
                  <a:spcPct val="90000"/>
                </a:lnSpc>
                <a:spcBef>
                  <a:spcPts val="600"/>
                </a:spcBef>
                <a:defRPr>
                  <a:solidFill>
                    <a:srgbClr val="444444"/>
                  </a:solidFill>
                </a:defRPr>
              </a:pPr>
              <a:endParaRPr dirty="0"/>
            </a:p>
          </p:txBody>
        </p:sp>
        <p:sp>
          <p:nvSpPr>
            <p:cNvPr id="660" name="Shape 660"/>
            <p:cNvSpPr/>
            <p:nvPr/>
          </p:nvSpPr>
          <p:spPr>
            <a:xfrm>
              <a:off x="0" y="-1"/>
              <a:ext cx="2660070" cy="2305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nSpc>
                  <a:spcPct val="90000"/>
                </a:lnSpc>
                <a:spcBef>
                  <a:spcPts val="600"/>
                </a:spcBef>
                <a:defRPr sz="1800"/>
              </a:pPr>
              <a:r>
                <a:rPr lang="en-IE" b="1" dirty="0" smtClean="0">
                  <a:solidFill>
                    <a:srgbClr val="FFFFFF"/>
                  </a:solidFill>
                  <a:latin typeface="+mj-lt"/>
                  <a:ea typeface="Museo For Dell"/>
                  <a:cs typeface="Museo For Dell"/>
                  <a:sym typeface="Museo For Dell"/>
                </a:rPr>
                <a:t>Request for EPS support June 2016</a:t>
              </a:r>
            </a:p>
            <a:p>
              <a:pPr lvl="0">
                <a:lnSpc>
                  <a:spcPct val="90000"/>
                </a:lnSpc>
                <a:spcBef>
                  <a:spcPts val="600"/>
                </a:spcBef>
                <a:defRPr sz="1800"/>
              </a:pPr>
              <a:endParaRPr lang="en-IE" b="1" dirty="0" smtClean="0">
                <a:solidFill>
                  <a:srgbClr val="FFFFFF"/>
                </a:solidFill>
                <a:latin typeface="+mj-lt"/>
                <a:ea typeface="Museo For Dell"/>
                <a:cs typeface="Museo For Dell"/>
                <a:sym typeface="Museo For Dell"/>
              </a:endParaRPr>
            </a:p>
            <a:p>
              <a:pPr lvl="0">
                <a:lnSpc>
                  <a:spcPct val="90000"/>
                </a:lnSpc>
                <a:spcBef>
                  <a:spcPts val="600"/>
                </a:spcBef>
                <a:defRPr sz="1800"/>
              </a:pPr>
              <a:r>
                <a:rPr lang="en-IE" b="1" dirty="0" smtClean="0">
                  <a:solidFill>
                    <a:srgbClr val="FFFFFF"/>
                  </a:solidFill>
                  <a:latin typeface="+mj-lt"/>
                  <a:ea typeface="Museo For Dell"/>
                  <a:cs typeface="Museo For Dell"/>
                  <a:sym typeface="Museo For Dell"/>
                </a:rPr>
                <a:t>RFT Posted on E-Tenders 21</a:t>
              </a:r>
              <a:r>
                <a:rPr lang="en-IE" b="1" baseline="30000" dirty="0" smtClean="0">
                  <a:solidFill>
                    <a:srgbClr val="FFFFFF"/>
                  </a:solidFill>
                  <a:latin typeface="+mj-lt"/>
                  <a:ea typeface="Museo For Dell"/>
                  <a:cs typeface="Museo For Dell"/>
                  <a:sym typeface="Museo For Dell"/>
                </a:rPr>
                <a:t>st</a:t>
              </a:r>
              <a:r>
                <a:rPr lang="en-IE" b="1" dirty="0" smtClean="0">
                  <a:solidFill>
                    <a:srgbClr val="FFFFFF"/>
                  </a:solidFill>
                  <a:latin typeface="+mj-lt"/>
                  <a:ea typeface="Museo For Dell"/>
                  <a:cs typeface="Museo For Dell"/>
                  <a:sym typeface="Museo For Dell"/>
                </a:rPr>
                <a:t> October 2016</a:t>
              </a:r>
            </a:p>
            <a:p>
              <a:pPr lvl="0">
                <a:lnSpc>
                  <a:spcPct val="90000"/>
                </a:lnSpc>
                <a:spcBef>
                  <a:spcPts val="600"/>
                </a:spcBef>
                <a:defRPr sz="1800"/>
              </a:pPr>
              <a:endParaRPr lang="en-IE" sz="1400" dirty="0">
                <a:solidFill>
                  <a:srgbClr val="FFFFFF"/>
                </a:solidFill>
                <a:latin typeface="Museo For Dell"/>
                <a:ea typeface="Museo For Dell"/>
                <a:cs typeface="Museo For Dell"/>
                <a:sym typeface="Museo For Dell"/>
              </a:endParaRPr>
            </a:p>
            <a:p>
              <a:pPr lvl="0">
                <a:lnSpc>
                  <a:spcPct val="90000"/>
                </a:lnSpc>
                <a:spcBef>
                  <a:spcPts val="600"/>
                </a:spcBef>
                <a:defRPr sz="1800"/>
              </a:pPr>
              <a:endParaRPr lang="en-IE" sz="1400" dirty="0">
                <a:solidFill>
                  <a:srgbClr val="FFFFFF"/>
                </a:solidFill>
                <a:latin typeface="Museo For Dell"/>
                <a:ea typeface="Museo For Dell"/>
                <a:cs typeface="Museo For Dell"/>
                <a:sym typeface="Museo For Dell"/>
              </a:endParaRPr>
            </a:p>
            <a:p>
              <a:pPr lvl="0">
                <a:lnSpc>
                  <a:spcPct val="90000"/>
                </a:lnSpc>
                <a:spcBef>
                  <a:spcPts val="600"/>
                </a:spcBef>
                <a:defRPr sz="1800"/>
              </a:pPr>
              <a:endParaRPr sz="1400" dirty="0">
                <a:solidFill>
                  <a:srgbClr val="FFFFFF"/>
                </a:solidFill>
                <a:latin typeface="Museo For Dell"/>
                <a:ea typeface="Museo For Dell"/>
                <a:cs typeface="Museo For Dell"/>
                <a:sym typeface="Museo For Dell"/>
              </a:endParaRPr>
            </a:p>
          </p:txBody>
        </p:sp>
      </p:grpSp>
      <p:grpSp>
        <p:nvGrpSpPr>
          <p:cNvPr id="664" name="Group 664"/>
          <p:cNvGrpSpPr/>
          <p:nvPr/>
        </p:nvGrpSpPr>
        <p:grpSpPr>
          <a:xfrm>
            <a:off x="3186731" y="983963"/>
            <a:ext cx="2496257" cy="1579353"/>
            <a:chOff x="0" y="0"/>
            <a:chExt cx="2496255" cy="1579351"/>
          </a:xfrm>
        </p:grpSpPr>
        <p:sp>
          <p:nvSpPr>
            <p:cNvPr id="662" name="Shape 662"/>
            <p:cNvSpPr/>
            <p:nvPr/>
          </p:nvSpPr>
          <p:spPr>
            <a:xfrm>
              <a:off x="0" y="0"/>
              <a:ext cx="2496255" cy="1579351"/>
            </a:xfrm>
            <a:prstGeom prst="rect">
              <a:avLst/>
            </a:prstGeom>
            <a:solidFill>
              <a:srgbClr val="7AB800"/>
            </a:solidFill>
            <a:ln w="12700" cap="flat">
              <a:noFill/>
              <a:miter lim="400000"/>
            </a:ln>
            <a:effectLst/>
          </p:spPr>
          <p:txBody>
            <a:bodyPr wrap="square" lIns="0" tIns="0" rIns="0" bIns="0" numCol="1" anchor="t">
              <a:normAutofit/>
            </a:bodyPr>
            <a:lstStyle/>
            <a:p>
              <a:pPr lvl="0">
                <a:defRPr sz="1400" spc="10">
                  <a:solidFill>
                    <a:srgbClr val="FFFFFF"/>
                  </a:solidFill>
                  <a:latin typeface="Museo For Dell"/>
                  <a:ea typeface="Museo For Dell"/>
                  <a:cs typeface="Museo For Dell"/>
                  <a:sym typeface="Museo For Dell"/>
                </a:defRPr>
              </a:pPr>
              <a:endParaRPr dirty="0"/>
            </a:p>
          </p:txBody>
        </p:sp>
        <p:sp>
          <p:nvSpPr>
            <p:cNvPr id="663" name="Shape 663"/>
            <p:cNvSpPr/>
            <p:nvPr/>
          </p:nvSpPr>
          <p:spPr>
            <a:xfrm>
              <a:off x="0" y="0"/>
              <a:ext cx="2496255" cy="1384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n-IE" sz="2800" b="1" spc="10" dirty="0" smtClean="0">
                  <a:solidFill>
                    <a:srgbClr val="FFFFFF"/>
                  </a:solidFill>
                  <a:latin typeface="+mj-lt"/>
                  <a:ea typeface="Museo For Dell"/>
                  <a:cs typeface="Museo For Dell"/>
                  <a:sym typeface="Museo For Dell"/>
                </a:rPr>
                <a:t>28</a:t>
              </a:r>
            </a:p>
            <a:p>
              <a:pPr lvl="0">
                <a:defRPr sz="1800"/>
              </a:pPr>
              <a:r>
                <a:rPr lang="en-IE" sz="2800" b="1" spc="10" dirty="0" smtClean="0">
                  <a:solidFill>
                    <a:srgbClr val="FFFFFF"/>
                  </a:solidFill>
                  <a:latin typeface="+mj-lt"/>
                  <a:ea typeface="Museo For Dell"/>
                  <a:cs typeface="Museo For Dell"/>
                  <a:sym typeface="Museo For Dell"/>
                </a:rPr>
                <a:t>Tenders submissions</a:t>
              </a:r>
              <a:endParaRPr sz="2800" spc="10" dirty="0">
                <a:solidFill>
                  <a:srgbClr val="FFFFFF"/>
                </a:solidFill>
                <a:latin typeface="+mj-lt"/>
                <a:ea typeface="Museo For Dell"/>
                <a:cs typeface="Museo For Dell"/>
                <a:sym typeface="Museo For Dell"/>
              </a:endParaRPr>
            </a:p>
          </p:txBody>
        </p:sp>
      </p:grpSp>
      <p:grpSp>
        <p:nvGrpSpPr>
          <p:cNvPr id="667" name="Group 667"/>
          <p:cNvGrpSpPr/>
          <p:nvPr/>
        </p:nvGrpSpPr>
        <p:grpSpPr>
          <a:xfrm>
            <a:off x="5798393" y="4552934"/>
            <a:ext cx="2880980" cy="1579353"/>
            <a:chOff x="-1" y="0"/>
            <a:chExt cx="2880979" cy="1579351"/>
          </a:xfrm>
        </p:grpSpPr>
        <p:sp>
          <p:nvSpPr>
            <p:cNvPr id="665" name="Shape 665"/>
            <p:cNvSpPr/>
            <p:nvPr/>
          </p:nvSpPr>
          <p:spPr>
            <a:xfrm>
              <a:off x="-1" y="0"/>
              <a:ext cx="2880979" cy="1579351"/>
            </a:xfrm>
            <a:prstGeom prst="rect">
              <a:avLst/>
            </a:prstGeom>
            <a:solidFill>
              <a:srgbClr val="00B0F0"/>
            </a:solidFill>
            <a:ln w="12700" cap="flat">
              <a:noFill/>
              <a:miter lim="400000"/>
            </a:ln>
            <a:effectLst/>
          </p:spPr>
          <p:txBody>
            <a:bodyPr wrap="square" lIns="0" tIns="0" rIns="0" bIns="0" numCol="1" anchor="ctr">
              <a:normAutofit/>
            </a:bodyPr>
            <a:lstStyle/>
            <a:p>
              <a:pPr lvl="0">
                <a:lnSpc>
                  <a:spcPct val="90000"/>
                </a:lnSpc>
                <a:spcBef>
                  <a:spcPts val="600"/>
                </a:spcBef>
                <a:defRPr sz="1400">
                  <a:solidFill>
                    <a:srgbClr val="FFFFFF"/>
                  </a:solidFill>
                </a:defRPr>
              </a:pPr>
              <a:endParaRPr dirty="0"/>
            </a:p>
          </p:txBody>
        </p:sp>
        <p:sp>
          <p:nvSpPr>
            <p:cNvPr id="666" name="Shape 666"/>
            <p:cNvSpPr/>
            <p:nvPr/>
          </p:nvSpPr>
          <p:spPr>
            <a:xfrm>
              <a:off x="-1" y="180279"/>
              <a:ext cx="2880979" cy="12187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37160" tIns="137160" rIns="137160" bIns="137160" numCol="1" anchor="ctr">
              <a:spAutoFit/>
            </a:bodyPr>
            <a:lstStyle/>
            <a:p>
              <a:pPr lvl="0">
                <a:lnSpc>
                  <a:spcPct val="90000"/>
                </a:lnSpc>
                <a:spcBef>
                  <a:spcPts val="600"/>
                </a:spcBef>
                <a:defRPr sz="1800"/>
              </a:pPr>
              <a:r>
                <a:rPr lang="en-IE" sz="4000" b="1" dirty="0" smtClean="0">
                  <a:solidFill>
                    <a:srgbClr val="FFFFFF"/>
                  </a:solidFill>
                </a:rPr>
                <a:t>20 plus</a:t>
              </a:r>
              <a:r>
                <a:rPr sz="4000" b="1" dirty="0">
                  <a:solidFill>
                    <a:srgbClr val="FFFFFF"/>
                  </a:solidFill>
                </a:rPr>
                <a:t/>
              </a:r>
              <a:br>
                <a:rPr sz="4000" b="1" dirty="0">
                  <a:solidFill>
                    <a:srgbClr val="FFFFFF"/>
                  </a:solidFill>
                </a:rPr>
              </a:br>
              <a:r>
                <a:rPr lang="en-IE" sz="1400" dirty="0" smtClean="0">
                  <a:solidFill>
                    <a:srgbClr val="FFFFFF"/>
                  </a:solidFill>
                </a:rPr>
                <a:t>supplier questions answered during tender process</a:t>
              </a:r>
              <a:endParaRPr sz="1400" dirty="0">
                <a:solidFill>
                  <a:srgbClr val="FFFFFF"/>
                </a:solidFill>
              </a:endParaRPr>
            </a:p>
          </p:txBody>
        </p:sp>
      </p:grpSp>
      <p:grpSp>
        <p:nvGrpSpPr>
          <p:cNvPr id="670" name="Group 670"/>
          <p:cNvGrpSpPr/>
          <p:nvPr/>
        </p:nvGrpSpPr>
        <p:grpSpPr>
          <a:xfrm>
            <a:off x="7306000" y="2718714"/>
            <a:ext cx="1373373" cy="1579353"/>
            <a:chOff x="-1" y="0"/>
            <a:chExt cx="1373372" cy="1579351"/>
          </a:xfrm>
        </p:grpSpPr>
        <p:sp>
          <p:nvSpPr>
            <p:cNvPr id="668" name="Shape 668"/>
            <p:cNvSpPr/>
            <p:nvPr/>
          </p:nvSpPr>
          <p:spPr>
            <a:xfrm>
              <a:off x="-1" y="0"/>
              <a:ext cx="1373372" cy="1579351"/>
            </a:xfrm>
            <a:prstGeom prst="rect">
              <a:avLst/>
            </a:prstGeom>
            <a:solidFill>
              <a:srgbClr val="00B0F0"/>
            </a:solidFill>
            <a:ln w="12700" cap="flat">
              <a:noFill/>
              <a:miter lim="400000"/>
            </a:ln>
            <a:effectLst/>
          </p:spPr>
          <p:txBody>
            <a:bodyPr wrap="square" lIns="0" tIns="0" rIns="0" bIns="0" numCol="1" anchor="t">
              <a:normAutofit/>
            </a:bodyPr>
            <a:lstStyle/>
            <a:p>
              <a:pPr lvl="0">
                <a:defRPr sz="1400">
                  <a:solidFill>
                    <a:srgbClr val="FFFFFF"/>
                  </a:solidFill>
                </a:defRPr>
              </a:pPr>
              <a:endParaRPr dirty="0"/>
            </a:p>
          </p:txBody>
        </p:sp>
        <p:sp>
          <p:nvSpPr>
            <p:cNvPr id="669" name="Shape 669"/>
            <p:cNvSpPr/>
            <p:nvPr/>
          </p:nvSpPr>
          <p:spPr>
            <a:xfrm>
              <a:off x="-1" y="0"/>
              <a:ext cx="1373372" cy="1304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nSpc>
                  <a:spcPct val="90000"/>
                </a:lnSpc>
                <a:spcBef>
                  <a:spcPts val="600"/>
                </a:spcBef>
                <a:defRPr sz="1800"/>
              </a:pPr>
              <a:r>
                <a:rPr lang="en-IE" sz="4000" b="1" spc="9" dirty="0" smtClean="0">
                  <a:solidFill>
                    <a:srgbClr val="FFFFFF"/>
                  </a:solidFill>
                  <a:latin typeface="Museo For Dell"/>
                  <a:ea typeface="Museo For Dell"/>
                  <a:cs typeface="Museo For Dell"/>
                  <a:sym typeface="Museo For Dell"/>
                </a:rPr>
                <a:t>4</a:t>
              </a:r>
              <a:endParaRPr sz="4000" b="1" spc="9" dirty="0">
                <a:solidFill>
                  <a:srgbClr val="FFFFFF"/>
                </a:solidFill>
                <a:latin typeface="Museo For Dell"/>
                <a:ea typeface="Museo For Dell"/>
                <a:cs typeface="Museo For Dell"/>
                <a:sym typeface="Museo For Dell"/>
              </a:endParaRPr>
            </a:p>
            <a:p>
              <a:pPr lvl="0">
                <a:lnSpc>
                  <a:spcPct val="90000"/>
                </a:lnSpc>
                <a:spcBef>
                  <a:spcPts val="600"/>
                </a:spcBef>
                <a:defRPr sz="1800"/>
              </a:pPr>
              <a:r>
                <a:rPr lang="en-IE" sz="1400" dirty="0" smtClean="0">
                  <a:solidFill>
                    <a:srgbClr val="FFFFFF"/>
                  </a:solidFill>
                </a:rPr>
                <a:t>Suppliers were identified as having MEAT.</a:t>
              </a:r>
              <a:endParaRPr sz="1400" dirty="0">
                <a:solidFill>
                  <a:srgbClr val="FFFFFF"/>
                </a:solidFill>
              </a:endParaRPr>
            </a:p>
          </p:txBody>
        </p:sp>
      </p:grpSp>
      <p:sp>
        <p:nvSpPr>
          <p:cNvPr id="671" name="Shape 671"/>
          <p:cNvSpPr/>
          <p:nvPr/>
        </p:nvSpPr>
        <p:spPr>
          <a:xfrm>
            <a:off x="463248" y="2713744"/>
            <a:ext cx="2668592" cy="1579352"/>
          </a:xfrm>
          <a:prstGeom prst="rect">
            <a:avLst/>
          </a:prstGeom>
          <a:solidFill>
            <a:srgbClr val="EAEAEA"/>
          </a:solidFill>
          <a:ln w="12700">
            <a:miter lim="400000"/>
          </a:ln>
        </p:spPr>
        <p:txBody>
          <a:bodyPr lIns="0" tIns="0" rIns="0" bIns="0" anchor="ctr">
            <a:normAutofit/>
          </a:bodyPr>
          <a:lstStyle/>
          <a:p>
            <a:pPr lvl="0">
              <a:lnSpc>
                <a:spcPct val="90000"/>
              </a:lnSpc>
              <a:spcBef>
                <a:spcPts val="600"/>
              </a:spcBef>
              <a:defRPr sz="4000">
                <a:solidFill>
                  <a:srgbClr val="444444"/>
                </a:solidFill>
                <a:latin typeface="Arial Bold"/>
                <a:ea typeface="Arial Bold"/>
                <a:cs typeface="Arial Bold"/>
                <a:sym typeface="Arial Bold"/>
              </a:defRPr>
            </a:pPr>
            <a:endParaRPr dirty="0"/>
          </a:p>
        </p:txBody>
      </p:sp>
      <p:grpSp>
        <p:nvGrpSpPr>
          <p:cNvPr id="674" name="Group 674"/>
          <p:cNvGrpSpPr/>
          <p:nvPr/>
        </p:nvGrpSpPr>
        <p:grpSpPr>
          <a:xfrm>
            <a:off x="440289" y="4541553"/>
            <a:ext cx="1319056" cy="1892824"/>
            <a:chOff x="0" y="0"/>
            <a:chExt cx="1319054" cy="1892822"/>
          </a:xfrm>
        </p:grpSpPr>
        <p:sp>
          <p:nvSpPr>
            <p:cNvPr id="672" name="Shape 672"/>
            <p:cNvSpPr/>
            <p:nvPr/>
          </p:nvSpPr>
          <p:spPr>
            <a:xfrm>
              <a:off x="0" y="0"/>
              <a:ext cx="1319054" cy="1579351"/>
            </a:xfrm>
            <a:prstGeom prst="rect">
              <a:avLst/>
            </a:prstGeom>
            <a:solidFill>
              <a:srgbClr val="CE1126"/>
            </a:solidFill>
            <a:ln w="12700" cap="flat">
              <a:noFill/>
              <a:miter lim="400000"/>
            </a:ln>
            <a:effectLst/>
          </p:spPr>
          <p:txBody>
            <a:bodyPr wrap="square" lIns="0" tIns="0" rIns="0" bIns="0" numCol="1" anchor="t">
              <a:normAutofit/>
            </a:bodyPr>
            <a:lstStyle/>
            <a:p>
              <a:pPr lvl="0">
                <a:defRPr sz="1300">
                  <a:solidFill>
                    <a:srgbClr val="FFFFFF"/>
                  </a:solidFill>
                  <a:latin typeface="Museo For Dell"/>
                  <a:ea typeface="Museo For Dell"/>
                  <a:cs typeface="Museo For Dell"/>
                  <a:sym typeface="Museo For Dell"/>
                </a:defRPr>
              </a:pPr>
              <a:endParaRPr dirty="0"/>
            </a:p>
          </p:txBody>
        </p:sp>
        <p:sp>
          <p:nvSpPr>
            <p:cNvPr id="673" name="Shape 673"/>
            <p:cNvSpPr/>
            <p:nvPr/>
          </p:nvSpPr>
          <p:spPr>
            <a:xfrm>
              <a:off x="0" y="0"/>
              <a:ext cx="1319054" cy="18928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n-IE" sz="4000" b="1" dirty="0" smtClean="0">
                  <a:solidFill>
                    <a:srgbClr val="FFFFFF"/>
                  </a:solidFill>
                  <a:latin typeface="+mj-lt"/>
                  <a:ea typeface="Museo For Dell"/>
                  <a:cs typeface="Museo For Dell"/>
                  <a:sym typeface="Museo For Dell"/>
                </a:rPr>
                <a:t>Term</a:t>
              </a:r>
            </a:p>
            <a:p>
              <a:pPr lvl="0">
                <a:defRPr sz="1800"/>
              </a:pPr>
              <a:r>
                <a:rPr lang="en-IE" sz="1600" b="1" dirty="0" smtClean="0">
                  <a:solidFill>
                    <a:srgbClr val="FFFFFF"/>
                  </a:solidFill>
                  <a:latin typeface="+mj-lt"/>
                  <a:ea typeface="Museo For Dell"/>
                  <a:cs typeface="Museo For Dell"/>
                  <a:sym typeface="Museo For Dell"/>
                </a:rPr>
                <a:t>One year with option of three extensions</a:t>
              </a:r>
            </a:p>
            <a:p>
              <a:pPr lvl="0">
                <a:defRPr sz="1800"/>
              </a:pPr>
              <a:endParaRPr sz="1300" dirty="0">
                <a:solidFill>
                  <a:srgbClr val="FFFFFF"/>
                </a:solidFill>
                <a:latin typeface="Museo For Dell"/>
                <a:ea typeface="Museo For Dell"/>
                <a:cs typeface="Museo For Dell"/>
                <a:sym typeface="Museo For Dell"/>
              </a:endParaRPr>
            </a:p>
          </p:txBody>
        </p:sp>
      </p:grpSp>
      <p:grpSp>
        <p:nvGrpSpPr>
          <p:cNvPr id="677" name="Group 677"/>
          <p:cNvGrpSpPr/>
          <p:nvPr/>
        </p:nvGrpSpPr>
        <p:grpSpPr>
          <a:xfrm>
            <a:off x="3186727" y="4552934"/>
            <a:ext cx="2481878" cy="1579353"/>
            <a:chOff x="-1" y="0"/>
            <a:chExt cx="2481877" cy="1579351"/>
          </a:xfrm>
        </p:grpSpPr>
        <p:sp>
          <p:nvSpPr>
            <p:cNvPr id="675" name="Shape 675"/>
            <p:cNvSpPr/>
            <p:nvPr/>
          </p:nvSpPr>
          <p:spPr>
            <a:xfrm>
              <a:off x="-1" y="0"/>
              <a:ext cx="2481877" cy="1579351"/>
            </a:xfrm>
            <a:prstGeom prst="rect">
              <a:avLst/>
            </a:prstGeom>
            <a:solidFill>
              <a:srgbClr val="B68300"/>
            </a:solidFill>
            <a:ln w="12700" cap="flat">
              <a:noFill/>
              <a:miter lim="400000"/>
            </a:ln>
            <a:effectLst/>
          </p:spPr>
          <p:txBody>
            <a:bodyPr wrap="square" lIns="0" tIns="0" rIns="0" bIns="0" numCol="1" anchor="t">
              <a:normAutofit/>
            </a:bodyPr>
            <a:lstStyle/>
            <a:p>
              <a:pPr lvl="0" algn="ctr">
                <a:defRPr sz="1400">
                  <a:solidFill>
                    <a:srgbClr val="FFFFFF"/>
                  </a:solidFill>
                </a:defRPr>
              </a:pPr>
              <a:endParaRPr dirty="0"/>
            </a:p>
          </p:txBody>
        </p:sp>
        <p:sp>
          <p:nvSpPr>
            <p:cNvPr id="676" name="Shape 676"/>
            <p:cNvSpPr/>
            <p:nvPr/>
          </p:nvSpPr>
          <p:spPr>
            <a:xfrm>
              <a:off x="-1" y="0"/>
              <a:ext cx="2481877" cy="12003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sz="1800"/>
              </a:pPr>
              <a:r>
                <a:rPr sz="2400" dirty="0">
                  <a:solidFill>
                    <a:srgbClr val="444444"/>
                  </a:solidFill>
                </a:rPr>
                <a:t>   </a:t>
              </a:r>
              <a:endParaRPr lang="en-IE" sz="2400" dirty="0" smtClean="0">
                <a:solidFill>
                  <a:srgbClr val="444444"/>
                </a:solidFill>
              </a:endParaRPr>
            </a:p>
            <a:p>
              <a:pPr lvl="0" algn="ctr">
                <a:defRPr sz="1800"/>
              </a:pPr>
              <a:r>
                <a:rPr lang="en-IE" sz="2400" b="1" dirty="0" smtClean="0">
                  <a:solidFill>
                    <a:srgbClr val="FFFFFF"/>
                  </a:solidFill>
                </a:rPr>
                <a:t>Contracts signed January 2017</a:t>
              </a:r>
              <a:endParaRPr sz="2400" dirty="0">
                <a:solidFill>
                  <a:srgbClr val="FFFFFF"/>
                </a:solidFill>
              </a:endParaRPr>
            </a:p>
          </p:txBody>
        </p:sp>
      </p:grpSp>
      <p:grpSp>
        <p:nvGrpSpPr>
          <p:cNvPr id="680" name="Group 680"/>
          <p:cNvGrpSpPr/>
          <p:nvPr/>
        </p:nvGrpSpPr>
        <p:grpSpPr>
          <a:xfrm>
            <a:off x="5798393" y="2718714"/>
            <a:ext cx="1403056" cy="1579353"/>
            <a:chOff x="-1" y="0"/>
            <a:chExt cx="1403055" cy="1579351"/>
          </a:xfrm>
        </p:grpSpPr>
        <p:sp>
          <p:nvSpPr>
            <p:cNvPr id="678" name="Shape 678"/>
            <p:cNvSpPr/>
            <p:nvPr/>
          </p:nvSpPr>
          <p:spPr>
            <a:xfrm>
              <a:off x="-1" y="0"/>
              <a:ext cx="1403055" cy="1579351"/>
            </a:xfrm>
            <a:prstGeom prst="rect">
              <a:avLst/>
            </a:prstGeom>
            <a:solidFill>
              <a:srgbClr val="7AB800"/>
            </a:solidFill>
            <a:ln w="12700" cap="flat">
              <a:noFill/>
              <a:miter lim="400000"/>
            </a:ln>
            <a:effectLst/>
          </p:spPr>
          <p:txBody>
            <a:bodyPr wrap="square" lIns="0" tIns="0" rIns="0" bIns="0" numCol="1" anchor="t">
              <a:normAutofit/>
            </a:bodyPr>
            <a:lstStyle/>
            <a:p>
              <a:pPr lvl="0" algn="ctr">
                <a:defRPr sz="1300">
                  <a:solidFill>
                    <a:srgbClr val="FFFFFF"/>
                  </a:solidFill>
                  <a:latin typeface="Museo For Dell"/>
                  <a:ea typeface="Museo For Dell"/>
                  <a:cs typeface="Museo For Dell"/>
                  <a:sym typeface="Museo For Dell"/>
                </a:defRPr>
              </a:pPr>
              <a:endParaRPr dirty="0"/>
            </a:p>
          </p:txBody>
        </p:sp>
        <p:sp>
          <p:nvSpPr>
            <p:cNvPr id="679" name="Shape 679"/>
            <p:cNvSpPr/>
            <p:nvPr/>
          </p:nvSpPr>
          <p:spPr>
            <a:xfrm>
              <a:off x="-1" y="0"/>
              <a:ext cx="1403055" cy="13849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sz="1800"/>
              </a:pPr>
              <a:endParaRPr lang="en-IE" sz="1400" b="1" spc="9" dirty="0" smtClean="0">
                <a:solidFill>
                  <a:srgbClr val="FFFFFF"/>
                </a:solidFill>
                <a:latin typeface="+mj-lt"/>
                <a:ea typeface="Museo For Dell"/>
                <a:cs typeface="Museo For Dell"/>
                <a:sym typeface="Museo For Dell"/>
              </a:endParaRPr>
            </a:p>
            <a:p>
              <a:pPr lvl="0" algn="ctr">
                <a:defRPr sz="1800"/>
              </a:pPr>
              <a:endParaRPr lang="en-IE" sz="1400" b="1" spc="9" dirty="0">
                <a:solidFill>
                  <a:srgbClr val="FFFFFF"/>
                </a:solidFill>
                <a:latin typeface="+mj-lt"/>
                <a:ea typeface="Museo For Dell"/>
                <a:cs typeface="Museo For Dell"/>
                <a:sym typeface="Museo For Dell"/>
              </a:endParaRPr>
            </a:p>
            <a:p>
              <a:pPr lvl="0" algn="ctr">
                <a:defRPr sz="1800"/>
              </a:pPr>
              <a:r>
                <a:rPr lang="en-IE" sz="1400" b="1" spc="9" dirty="0" smtClean="0">
                  <a:solidFill>
                    <a:srgbClr val="FFFFFF"/>
                  </a:solidFill>
                  <a:latin typeface="+mj-lt"/>
                  <a:ea typeface="Museo For Dell"/>
                  <a:cs typeface="Museo For Dell"/>
                  <a:sym typeface="Museo For Dell"/>
                </a:rPr>
                <a:t>Projected savings</a:t>
              </a:r>
            </a:p>
            <a:p>
              <a:pPr lvl="0" algn="ctr">
                <a:defRPr sz="1800"/>
              </a:pPr>
              <a:r>
                <a:rPr lang="en-IE" sz="1400" b="1" spc="9" dirty="0" smtClean="0">
                  <a:solidFill>
                    <a:srgbClr val="FFFFFF"/>
                  </a:solidFill>
                  <a:latin typeface="+mj-lt"/>
                  <a:ea typeface="Museo For Dell"/>
                  <a:cs typeface="Museo For Dell"/>
                  <a:sym typeface="Museo For Dell"/>
                </a:rPr>
                <a:t>5% of value</a:t>
              </a:r>
              <a:r>
                <a:rPr lang="en-IE" sz="1400" b="1" spc="9" dirty="0">
                  <a:solidFill>
                    <a:srgbClr val="FFFFFF"/>
                  </a:solidFill>
                  <a:latin typeface="+mj-lt"/>
                  <a:ea typeface="Museo For Dell"/>
                  <a:cs typeface="Museo For Dell"/>
                  <a:sym typeface="Museo For Dell"/>
                </a:rPr>
                <a:t> </a:t>
              </a:r>
              <a:r>
                <a:rPr lang="en-IE" sz="1400" b="1" spc="9" dirty="0" smtClean="0">
                  <a:solidFill>
                    <a:srgbClr val="FFFFFF"/>
                  </a:solidFill>
                  <a:latin typeface="+mj-lt"/>
                  <a:ea typeface="Museo For Dell"/>
                  <a:cs typeface="Museo For Dell"/>
                  <a:sym typeface="Museo For Dell"/>
                </a:rPr>
                <a:t>of contract </a:t>
              </a:r>
            </a:p>
            <a:p>
              <a:pPr lvl="0" algn="ctr">
                <a:defRPr sz="1800"/>
              </a:pPr>
              <a:endParaRPr lang="en-IE" sz="1400" b="1" spc="9" dirty="0" smtClean="0">
                <a:solidFill>
                  <a:srgbClr val="FFFFFF"/>
                </a:solidFill>
                <a:latin typeface="+mj-lt"/>
                <a:ea typeface="Museo For Dell"/>
                <a:cs typeface="Museo For Dell"/>
                <a:sym typeface="Museo For Dell"/>
              </a:endParaRPr>
            </a:p>
          </p:txBody>
        </p:sp>
      </p:grpSp>
      <p:sp>
        <p:nvSpPr>
          <p:cNvPr id="681" name="Shape 681"/>
          <p:cNvSpPr/>
          <p:nvPr/>
        </p:nvSpPr>
        <p:spPr>
          <a:xfrm>
            <a:off x="392868" y="2795028"/>
            <a:ext cx="2491088" cy="12434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indent="114300">
              <a:lnSpc>
                <a:spcPct val="90000"/>
              </a:lnSpc>
              <a:spcBef>
                <a:spcPts val="600"/>
              </a:spcBef>
              <a:defRPr sz="1800"/>
            </a:pPr>
            <a:r>
              <a:rPr lang="en-IE" b="1" dirty="0" smtClean="0">
                <a:solidFill>
                  <a:srgbClr val="0099FF"/>
                </a:solidFill>
              </a:rPr>
              <a:t>2 – Clarifications raised during standstill</a:t>
            </a:r>
          </a:p>
          <a:p>
            <a:pPr lvl="0" indent="114300">
              <a:lnSpc>
                <a:spcPct val="90000"/>
              </a:lnSpc>
              <a:spcBef>
                <a:spcPts val="600"/>
              </a:spcBef>
              <a:defRPr sz="1800"/>
            </a:pPr>
            <a:endParaRPr lang="en-IE" b="1" dirty="0">
              <a:solidFill>
                <a:srgbClr val="0099FF"/>
              </a:solidFill>
            </a:endParaRPr>
          </a:p>
          <a:p>
            <a:pPr lvl="0" indent="114300">
              <a:lnSpc>
                <a:spcPct val="90000"/>
              </a:lnSpc>
              <a:spcBef>
                <a:spcPts val="600"/>
              </a:spcBef>
              <a:defRPr sz="1800"/>
            </a:pPr>
            <a:r>
              <a:rPr lang="en-IE" b="1" dirty="0" smtClean="0">
                <a:solidFill>
                  <a:srgbClr val="0099FF"/>
                </a:solidFill>
              </a:rPr>
              <a:t>1 – Legal challenge</a:t>
            </a:r>
            <a:endParaRPr b="1" dirty="0">
              <a:solidFill>
                <a:srgbClr val="0099FF"/>
              </a:solidFill>
            </a:endParaRPr>
          </a:p>
        </p:txBody>
      </p:sp>
      <p:sp>
        <p:nvSpPr>
          <p:cNvPr id="682" name="Shape 682"/>
          <p:cNvSpPr/>
          <p:nvPr/>
        </p:nvSpPr>
        <p:spPr>
          <a:xfrm>
            <a:off x="3186728" y="2741753"/>
            <a:ext cx="2496256" cy="1579352"/>
          </a:xfrm>
          <a:prstGeom prst="rect">
            <a:avLst/>
          </a:prstGeom>
          <a:solidFill>
            <a:srgbClr val="00B0F0"/>
          </a:solidFill>
          <a:ln w="12700">
            <a:miter lim="400000"/>
          </a:ln>
        </p:spPr>
        <p:txBody>
          <a:bodyPr lIns="0" tIns="0" rIns="0" bIns="0" anchor="b">
            <a:normAutofit/>
          </a:bodyPr>
          <a:lstStyle/>
          <a:p>
            <a:pPr lvl="0" algn="r">
              <a:defRPr sz="1200">
                <a:solidFill>
                  <a:srgbClr val="FFFFFF"/>
                </a:solidFill>
              </a:defRPr>
            </a:pPr>
            <a:endParaRPr dirty="0"/>
          </a:p>
        </p:txBody>
      </p:sp>
      <p:sp>
        <p:nvSpPr>
          <p:cNvPr id="684" name="Shape 684"/>
          <p:cNvSpPr>
            <a:spLocks noGrp="1"/>
          </p:cNvSpPr>
          <p:nvPr>
            <p:ph type="title"/>
          </p:nvPr>
        </p:nvSpPr>
        <p:spPr>
          <a:xfrm>
            <a:off x="315296" y="140883"/>
            <a:ext cx="8239126" cy="853562"/>
          </a:xfrm>
          <a:prstGeom prst="rect">
            <a:avLst/>
          </a:prstGeom>
        </p:spPr>
        <p:txBody>
          <a:bodyPr>
            <a:normAutofit/>
          </a:bodyPr>
          <a:lstStyle/>
          <a:p>
            <a:pPr lvl="0">
              <a:defRPr sz="1800">
                <a:solidFill>
                  <a:srgbClr val="000000"/>
                </a:solidFill>
              </a:defRPr>
            </a:pPr>
            <a:r>
              <a:rPr lang="en-IE" sz="4000" dirty="0" smtClean="0">
                <a:solidFill>
                  <a:srgbClr val="0085C3"/>
                </a:solidFill>
              </a:rPr>
              <a:t>Snap Shot</a:t>
            </a:r>
            <a:endParaRPr sz="4000" dirty="0">
              <a:solidFill>
                <a:srgbClr val="0085C3"/>
              </a:solidFill>
            </a:endParaRPr>
          </a:p>
        </p:txBody>
      </p:sp>
      <p:sp>
        <p:nvSpPr>
          <p:cNvPr id="685" name="Shape 685"/>
          <p:cNvSpPr>
            <a:spLocks noGrp="1"/>
          </p:cNvSpPr>
          <p:nvPr>
            <p:ph type="sldNum" sz="quarter" idx="2"/>
          </p:nvPr>
        </p:nvSpPr>
        <p:spPr>
          <a:xfrm>
            <a:off x="435681" y="6431822"/>
            <a:ext cx="260350" cy="152400"/>
          </a:xfrm>
          <a:prstGeom prst="rect">
            <a:avLst/>
          </a:prstGeom>
          <a:extLst>
            <a:ext uri="{C572A759-6A51-4108-AA02-DFA0A04FC94B}">
              <ma14:wrappingTextBoxFlag xmlns="" xmlns:ma14="http://schemas.microsoft.com/office/mac/drawingml/2011/main" val="1"/>
            </a:ext>
          </a:extLst>
        </p:spPr>
        <p:txBody>
          <a:bodyPr>
            <a:normAutofit fontScale="55000" lnSpcReduction="20000"/>
          </a:bodyPr>
          <a:lstStyle/>
          <a:p>
            <a:pPr lvl="0">
              <a:defRPr sz="1800">
                <a:solidFill>
                  <a:srgbClr val="000000"/>
                </a:solidFill>
              </a:defRPr>
            </a:pPr>
            <a:fld id="{86CB4B4D-7CA3-9044-876B-883B54F8677D}" type="slidenum">
              <a:rPr sz="900">
                <a:solidFill>
                  <a:srgbClr val="666666"/>
                </a:solidFill>
              </a:rPr>
              <a:t>9</a:t>
            </a:fld>
            <a:endParaRPr sz="900" dirty="0">
              <a:solidFill>
                <a:srgbClr val="666666"/>
              </a:solidFill>
            </a:endParaRPr>
          </a:p>
        </p:txBody>
      </p:sp>
      <p:pic>
        <p:nvPicPr>
          <p:cNvPr id="39" name="Picture 38" descr="Description: H:\Shannon Consortium Procurement Network Phase 2 Project\Blanket P.O\Logo\EPSLogo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034" y="2970923"/>
            <a:ext cx="1771650" cy="466725"/>
          </a:xfrm>
          <a:prstGeom prst="rect">
            <a:avLst/>
          </a:prstGeom>
          <a:noFill/>
          <a:ln>
            <a:noFill/>
          </a:ln>
        </p:spPr>
      </p:pic>
      <p:pic>
        <p:nvPicPr>
          <p:cNvPr id="40" name="Picture 39" descr="Home"/>
          <p:cNvPicPr/>
          <p:nvPr/>
        </p:nvPicPr>
        <p:blipFill>
          <a:blip r:embed="rId4">
            <a:extLst>
              <a:ext uri="{28A0092B-C50C-407E-A947-70E740481C1C}">
                <a14:useLocalDpi xmlns:a14="http://schemas.microsoft.com/office/drawing/2010/main" val="0"/>
              </a:ext>
            </a:extLst>
          </a:blip>
          <a:srcRect/>
          <a:stretch>
            <a:fillRect/>
          </a:stretch>
        </p:blipFill>
        <p:spPr bwMode="auto">
          <a:xfrm>
            <a:off x="3577183" y="3691014"/>
            <a:ext cx="1590675" cy="389255"/>
          </a:xfrm>
          <a:prstGeom prst="rect">
            <a:avLst/>
          </a:prstGeom>
          <a:noFill/>
          <a:ln>
            <a:noFill/>
          </a:ln>
        </p:spPr>
      </p:pic>
      <p:sp>
        <p:nvSpPr>
          <p:cNvPr id="2" name="TextBox 1"/>
          <p:cNvSpPr txBox="1"/>
          <p:nvPr/>
        </p:nvSpPr>
        <p:spPr>
          <a:xfrm>
            <a:off x="7238883" y="1254476"/>
            <a:ext cx="1728192" cy="923330"/>
          </a:xfrm>
          <a:prstGeom prst="rect">
            <a:avLst/>
          </a:prstGeom>
          <a:noFill/>
        </p:spPr>
        <p:txBody>
          <a:bodyPr wrap="square" rtlCol="0">
            <a:spAutoFit/>
          </a:bodyPr>
          <a:lstStyle/>
          <a:p>
            <a:r>
              <a:rPr lang="en-IE" b="1" dirty="0" smtClean="0">
                <a:solidFill>
                  <a:schemeClr val="bg1"/>
                </a:solidFill>
              </a:rPr>
              <a:t>10 Evaluation Team</a:t>
            </a:r>
          </a:p>
          <a:p>
            <a:r>
              <a:rPr lang="en-IE" b="1" dirty="0">
                <a:solidFill>
                  <a:schemeClr val="bg1"/>
                </a:solidFill>
              </a:rPr>
              <a:t>M</a:t>
            </a:r>
            <a:r>
              <a:rPr lang="en-IE" b="1" dirty="0" smtClean="0">
                <a:solidFill>
                  <a:schemeClr val="bg1"/>
                </a:solidFill>
              </a:rPr>
              <a:t>embers</a:t>
            </a:r>
            <a:endParaRPr lang="en-IE" b="1" dirty="0">
              <a:solidFill>
                <a:schemeClr val="bg1"/>
              </a:solidFill>
            </a:endParaRPr>
          </a:p>
        </p:txBody>
      </p:sp>
    </p:spTree>
    <p:extLst>
      <p:ext uri="{BB962C8B-B14F-4D97-AF65-F5344CB8AC3E}">
        <p14:creationId xmlns:p14="http://schemas.microsoft.com/office/powerpoint/2010/main" val="136655867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0BE3509395DC43BCB1826470114BEC" ma:contentTypeVersion="0" ma:contentTypeDescription="Create a new document." ma:contentTypeScope="" ma:versionID="94cc1ca2cf1402cc169ab090db54bb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E63D23-3B3A-4F31-BDB2-E8A3AD4B87D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4D15B61E-9BB0-45E2-A543-6C8881FEEA7C}">
  <ds:schemaRefs>
    <ds:schemaRef ds:uri="http://schemas.microsoft.com/sharepoint/v3/contenttype/forms"/>
  </ds:schemaRefs>
</ds:datastoreItem>
</file>

<file path=customXml/itemProps3.xml><?xml version="1.0" encoding="utf-8"?>
<ds:datastoreItem xmlns:ds="http://schemas.openxmlformats.org/officeDocument/2006/customXml" ds:itemID="{BD3AB248-3965-4BB7-902B-4847837C8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2974</TotalTime>
  <Words>1219</Words>
  <Application>Microsoft Office PowerPoint</Application>
  <PresentationFormat>On-screen Show (4:3)</PresentationFormat>
  <Paragraphs>135</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Bold</vt:lpstr>
      <vt:lpstr>Calibri</vt:lpstr>
      <vt:lpstr>Museo For Dell</vt:lpstr>
      <vt:lpstr>Museo Sans For Dell</vt:lpstr>
      <vt:lpstr>Times New Roman</vt:lpstr>
      <vt:lpstr>Office Theme</vt:lpstr>
      <vt:lpstr>    Collaboration between the Education Procurement Service(EPS) and the Local Government Management Agency(LGMA) to establish a Framework Contract for the supply of Public Library Books and Audio Visual Material (AV) to all thirty public libraries in Ireland.   Susan Jones Category Manager EPS  </vt:lpstr>
      <vt:lpstr>Background</vt:lpstr>
      <vt:lpstr>Project Aims/Team</vt:lpstr>
      <vt:lpstr>PowerPoint Presentation</vt:lpstr>
      <vt:lpstr>PowerPoint Presentation</vt:lpstr>
      <vt:lpstr>PowerPoint Presentation</vt:lpstr>
      <vt:lpstr>PowerPoint Presentation</vt:lpstr>
      <vt:lpstr>PowerPoint Presentation</vt:lpstr>
      <vt:lpstr>Snap Shot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Vanessa.Mahony</dc:creator>
  <cp:lastModifiedBy>Sally Bridge</cp:lastModifiedBy>
  <cp:revision>70</cp:revision>
  <dcterms:created xsi:type="dcterms:W3CDTF">2013-09-26T13:12:22Z</dcterms:created>
  <dcterms:modified xsi:type="dcterms:W3CDTF">2017-11-22T12:44:35Z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0x0101002A0BE3509395DC43BCB1826470114BEC</vt:lpwstr>
  </property>
</Properties>
</file>