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80" r:id="rId2"/>
    <p:sldId id="298" r:id="rId3"/>
    <p:sldId id="286" r:id="rId4"/>
    <p:sldId id="283" r:id="rId5"/>
    <p:sldId id="288" r:id="rId6"/>
    <p:sldId id="285" r:id="rId7"/>
    <p:sldId id="299" r:id="rId8"/>
    <p:sldId id="258" r:id="rId9"/>
    <p:sldId id="259" r:id="rId10"/>
    <p:sldId id="261" r:id="rId11"/>
    <p:sldId id="262" r:id="rId12"/>
    <p:sldId id="263" r:id="rId13"/>
    <p:sldId id="260" r:id="rId14"/>
    <p:sldId id="264" r:id="rId15"/>
    <p:sldId id="284" r:id="rId16"/>
    <p:sldId id="287" r:id="rId17"/>
    <p:sldId id="289" r:id="rId18"/>
    <p:sldId id="290" r:id="rId19"/>
    <p:sldId id="295" r:id="rId20"/>
    <p:sldId id="296" r:id="rId21"/>
    <p:sldId id="297" r:id="rId22"/>
    <p:sldId id="292" r:id="rId23"/>
    <p:sldId id="293" r:id="rId24"/>
    <p:sldId id="281" r:id="rId25"/>
  </p:sldIdLst>
  <p:sldSz cx="9144000" cy="6858000" type="screen4x3"/>
  <p:notesSz cx="6888163" cy="100203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5pPr>
    <a:lvl6pPr marL="2286000" algn="l" defTabSz="914400" rtl="0" eaLnBrk="1" latinLnBrk="0" hangingPunct="1">
      <a:defRPr sz="2400" kern="1200">
        <a:solidFill>
          <a:schemeClr val="tx1"/>
        </a:solidFill>
        <a:latin typeface="Arial" charset="0"/>
        <a:ea typeface="ＭＳ Ｐゴシック" pitchFamily="-64" charset="-128"/>
        <a:cs typeface="+mn-cs"/>
      </a:defRPr>
    </a:lvl6pPr>
    <a:lvl7pPr marL="2743200" algn="l" defTabSz="914400" rtl="0" eaLnBrk="1" latinLnBrk="0" hangingPunct="1">
      <a:defRPr sz="2400" kern="1200">
        <a:solidFill>
          <a:schemeClr val="tx1"/>
        </a:solidFill>
        <a:latin typeface="Arial" charset="0"/>
        <a:ea typeface="ＭＳ Ｐゴシック" pitchFamily="-64" charset="-128"/>
        <a:cs typeface="+mn-cs"/>
      </a:defRPr>
    </a:lvl7pPr>
    <a:lvl8pPr marL="3200400" algn="l" defTabSz="914400" rtl="0" eaLnBrk="1" latinLnBrk="0" hangingPunct="1">
      <a:defRPr sz="2400" kern="1200">
        <a:solidFill>
          <a:schemeClr val="tx1"/>
        </a:solidFill>
        <a:latin typeface="Arial" charset="0"/>
        <a:ea typeface="ＭＳ Ｐゴシック" pitchFamily="-64" charset="-128"/>
        <a:cs typeface="+mn-cs"/>
      </a:defRPr>
    </a:lvl8pPr>
    <a:lvl9pPr marL="3657600" algn="l" defTabSz="914400" rtl="0" eaLnBrk="1" latinLnBrk="0" hangingPunct="1">
      <a:defRPr sz="2400" kern="1200">
        <a:solidFill>
          <a:schemeClr val="tx1"/>
        </a:solidFill>
        <a:latin typeface="Arial" charset="0"/>
        <a:ea typeface="ＭＳ Ｐゴシック" pitchFamily="-64" charset="-128"/>
        <a:cs typeface="+mn-cs"/>
      </a:defRPr>
    </a:lvl9pPr>
  </p:defaultTextStyle>
  <p:extLst>
    <p:ext uri="{EFAFB233-063F-42B5-8137-9DF3F51BA10A}">
      <p15:sldGuideLst xmlns:p15="http://schemas.microsoft.com/office/powerpoint/2012/main">
        <p15:guide id="1" orient="horz" pos="914">
          <p15:clr>
            <a:srgbClr val="A4A3A4"/>
          </p15:clr>
        </p15:guide>
        <p15:guide id="2" pos="768">
          <p15:clr>
            <a:srgbClr val="A4A3A4"/>
          </p15:clr>
        </p15:guide>
      </p15:sldGuideLst>
    </p:ext>
    <p:ext uri="{2D200454-40CA-4A62-9FC3-DE9A4176ACB9}">
      <p15:notesGuideLst xmlns:p15="http://schemas.microsoft.com/office/powerpoint/2012/main">
        <p15:guide id="1" orient="horz" pos="168" userDrawn="1">
          <p15:clr>
            <a:srgbClr val="A4A3A4"/>
          </p15:clr>
        </p15:guide>
        <p15:guide id="2" pos="42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5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04" autoAdjust="0"/>
    <p:restoredTop sz="90929"/>
  </p:normalViewPr>
  <p:slideViewPr>
    <p:cSldViewPr snapToGrid="0" showGuides="1">
      <p:cViewPr varScale="1">
        <p:scale>
          <a:sx n="78" d="100"/>
          <a:sy n="78" d="100"/>
        </p:scale>
        <p:origin x="1042" y="43"/>
      </p:cViewPr>
      <p:guideLst>
        <p:guide orient="horz" pos="914"/>
        <p:guide pos="76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p:scale>
          <a:sx n="100" d="100"/>
          <a:sy n="100" d="100"/>
        </p:scale>
        <p:origin x="3540" y="72"/>
      </p:cViewPr>
      <p:guideLst>
        <p:guide orient="horz" pos="168"/>
        <p:guide pos="42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7A7AED-5F62-4843-8B8E-5BD40DD73E0C}" type="doc">
      <dgm:prSet loTypeId="urn:microsoft.com/office/officeart/2008/layout/RadialCluster" loCatId="cycle" qsTypeId="urn:microsoft.com/office/officeart/2005/8/quickstyle/simple5" qsCatId="simple" csTypeId="urn:microsoft.com/office/officeart/2005/8/colors/accent2_3" csCatId="accent2" phldr="1"/>
      <dgm:spPr/>
      <dgm:t>
        <a:bodyPr/>
        <a:lstStyle/>
        <a:p>
          <a:endParaRPr lang="en-GB"/>
        </a:p>
      </dgm:t>
    </dgm:pt>
    <dgm:pt modelId="{CE1A8ADA-A8DE-43A5-8DA6-DCEBC36C4B5E}">
      <dgm:prSet phldrT="[Text]"/>
      <dgm:spPr/>
      <dgm:t>
        <a:bodyPr/>
        <a:lstStyle/>
        <a:p>
          <a:r>
            <a:rPr lang="en-GB" dirty="0"/>
            <a:t>Customer Insight</a:t>
          </a:r>
        </a:p>
      </dgm:t>
    </dgm:pt>
    <dgm:pt modelId="{0E034250-6D14-46E4-A259-1CDBE9ADA02C}" type="parTrans" cxnId="{543F7FCC-468D-48A5-A401-A52F3013B755}">
      <dgm:prSet/>
      <dgm:spPr/>
      <dgm:t>
        <a:bodyPr/>
        <a:lstStyle/>
        <a:p>
          <a:endParaRPr lang="en-GB"/>
        </a:p>
      </dgm:t>
    </dgm:pt>
    <dgm:pt modelId="{9924C7CE-A7D9-473C-9684-0490079E76CD}" type="sibTrans" cxnId="{543F7FCC-468D-48A5-A401-A52F3013B755}">
      <dgm:prSet/>
      <dgm:spPr/>
      <dgm:t>
        <a:bodyPr/>
        <a:lstStyle/>
        <a:p>
          <a:endParaRPr lang="en-GB"/>
        </a:p>
      </dgm:t>
    </dgm:pt>
    <dgm:pt modelId="{6943B89C-2135-4EA6-B224-9C8E315F0859}">
      <dgm:prSet phldrT="[Text]"/>
      <dgm:spPr/>
      <dgm:t>
        <a:bodyPr/>
        <a:lstStyle/>
        <a:p>
          <a:r>
            <a:rPr lang="en-GB" dirty="0"/>
            <a:t>Culture</a:t>
          </a:r>
        </a:p>
      </dgm:t>
    </dgm:pt>
    <dgm:pt modelId="{B6B31996-0D53-49A1-AB8C-175F766391BC}" type="parTrans" cxnId="{4CE0DCBD-C071-49C7-8A76-E202652C642F}">
      <dgm:prSet/>
      <dgm:spPr/>
      <dgm:t>
        <a:bodyPr/>
        <a:lstStyle/>
        <a:p>
          <a:endParaRPr lang="en-GB"/>
        </a:p>
      </dgm:t>
    </dgm:pt>
    <dgm:pt modelId="{F63F5EE0-2D61-4DAD-9B28-236B2B4351E9}" type="sibTrans" cxnId="{4CE0DCBD-C071-49C7-8A76-E202652C642F}">
      <dgm:prSet/>
      <dgm:spPr/>
      <dgm:t>
        <a:bodyPr/>
        <a:lstStyle/>
        <a:p>
          <a:endParaRPr lang="en-GB"/>
        </a:p>
      </dgm:t>
    </dgm:pt>
    <dgm:pt modelId="{089ADB1D-7629-45FB-A0A8-F8AF171D75CC}">
      <dgm:prSet phldrT="[Text]"/>
      <dgm:spPr/>
      <dgm:t>
        <a:bodyPr/>
        <a:lstStyle/>
        <a:p>
          <a:r>
            <a:rPr lang="en-GB" dirty="0"/>
            <a:t>Information and Access</a:t>
          </a:r>
        </a:p>
      </dgm:t>
    </dgm:pt>
    <dgm:pt modelId="{37FAA5BF-13F9-44FD-9AAC-15674EC9E683}" type="parTrans" cxnId="{FABF3EEF-D588-4C98-AC20-6CD0449591E1}">
      <dgm:prSet/>
      <dgm:spPr/>
      <dgm:t>
        <a:bodyPr/>
        <a:lstStyle/>
        <a:p>
          <a:endParaRPr lang="en-GB"/>
        </a:p>
      </dgm:t>
    </dgm:pt>
    <dgm:pt modelId="{CB565DE6-B1F6-4CF0-B8BF-392C6E81097A}" type="sibTrans" cxnId="{FABF3EEF-D588-4C98-AC20-6CD0449591E1}">
      <dgm:prSet/>
      <dgm:spPr/>
      <dgm:t>
        <a:bodyPr/>
        <a:lstStyle/>
        <a:p>
          <a:endParaRPr lang="en-GB"/>
        </a:p>
      </dgm:t>
    </dgm:pt>
    <dgm:pt modelId="{EFBB2E82-33C6-4F8C-B545-860898B9F80F}">
      <dgm:prSet phldrT="[Text]"/>
      <dgm:spPr/>
      <dgm:t>
        <a:bodyPr/>
        <a:lstStyle/>
        <a:p>
          <a:r>
            <a:rPr lang="en-GB" dirty="0"/>
            <a:t>Delivery</a:t>
          </a:r>
        </a:p>
      </dgm:t>
    </dgm:pt>
    <dgm:pt modelId="{9CA7E2F3-3BFD-49F3-92DF-DB0A7ABF3FED}" type="parTrans" cxnId="{546C5132-B175-4D66-81BA-5346391B94A4}">
      <dgm:prSet/>
      <dgm:spPr/>
      <dgm:t>
        <a:bodyPr/>
        <a:lstStyle/>
        <a:p>
          <a:endParaRPr lang="en-GB"/>
        </a:p>
      </dgm:t>
    </dgm:pt>
    <dgm:pt modelId="{21662916-DBCF-4EF7-9F24-DEEADF7A3C9F}" type="sibTrans" cxnId="{546C5132-B175-4D66-81BA-5346391B94A4}">
      <dgm:prSet/>
      <dgm:spPr/>
      <dgm:t>
        <a:bodyPr/>
        <a:lstStyle/>
        <a:p>
          <a:endParaRPr lang="en-GB"/>
        </a:p>
      </dgm:t>
    </dgm:pt>
    <dgm:pt modelId="{BC97A963-0629-4AE3-8307-02C3C3D7C5FC}">
      <dgm:prSet phldrT="[Text]"/>
      <dgm:spPr/>
      <dgm:t>
        <a:bodyPr/>
        <a:lstStyle/>
        <a:p>
          <a:r>
            <a:rPr lang="en-GB" dirty="0"/>
            <a:t>Timeliness and Quality</a:t>
          </a:r>
        </a:p>
      </dgm:t>
    </dgm:pt>
    <dgm:pt modelId="{3A95D303-7DE9-4122-B999-5A8F890E16B4}" type="parTrans" cxnId="{99A9B143-A3A6-4128-981D-8EA32F4E6AF1}">
      <dgm:prSet/>
      <dgm:spPr/>
      <dgm:t>
        <a:bodyPr/>
        <a:lstStyle/>
        <a:p>
          <a:endParaRPr lang="en-GB"/>
        </a:p>
      </dgm:t>
    </dgm:pt>
    <dgm:pt modelId="{C5C2A441-743D-4C02-9869-2446F8A8C1C0}" type="sibTrans" cxnId="{99A9B143-A3A6-4128-981D-8EA32F4E6AF1}">
      <dgm:prSet/>
      <dgm:spPr/>
      <dgm:t>
        <a:bodyPr/>
        <a:lstStyle/>
        <a:p>
          <a:endParaRPr lang="en-GB"/>
        </a:p>
      </dgm:t>
    </dgm:pt>
    <dgm:pt modelId="{1799384B-98ED-432B-B4CE-B96BFBB58A37}" type="pres">
      <dgm:prSet presAssocID="{B87A7AED-5F62-4843-8B8E-5BD40DD73E0C}" presName="Name0" presStyleCnt="0">
        <dgm:presLayoutVars>
          <dgm:chMax val="1"/>
          <dgm:chPref val="1"/>
          <dgm:dir/>
          <dgm:animOne val="branch"/>
          <dgm:animLvl val="lvl"/>
        </dgm:presLayoutVars>
      </dgm:prSet>
      <dgm:spPr/>
      <dgm:t>
        <a:bodyPr/>
        <a:lstStyle/>
        <a:p>
          <a:endParaRPr lang="en-GB"/>
        </a:p>
      </dgm:t>
    </dgm:pt>
    <dgm:pt modelId="{CC9EFF0A-0008-4E73-B489-8A0408C7065F}" type="pres">
      <dgm:prSet presAssocID="{CE1A8ADA-A8DE-43A5-8DA6-DCEBC36C4B5E}" presName="singleCycle" presStyleCnt="0"/>
      <dgm:spPr/>
    </dgm:pt>
    <dgm:pt modelId="{B5EF78D5-A72C-49DC-9344-9DEB5000A3CD}" type="pres">
      <dgm:prSet presAssocID="{CE1A8ADA-A8DE-43A5-8DA6-DCEBC36C4B5E}" presName="singleCenter" presStyleLbl="node1" presStyleIdx="0" presStyleCnt="5">
        <dgm:presLayoutVars>
          <dgm:chMax val="7"/>
          <dgm:chPref val="7"/>
        </dgm:presLayoutVars>
      </dgm:prSet>
      <dgm:spPr/>
      <dgm:t>
        <a:bodyPr/>
        <a:lstStyle/>
        <a:p>
          <a:endParaRPr lang="en-GB"/>
        </a:p>
      </dgm:t>
    </dgm:pt>
    <dgm:pt modelId="{76AE90CE-CB3C-41D9-B647-22F854C34990}" type="pres">
      <dgm:prSet presAssocID="{B6B31996-0D53-49A1-AB8C-175F766391BC}" presName="Name56" presStyleLbl="parChTrans1D2" presStyleIdx="0" presStyleCnt="4"/>
      <dgm:spPr/>
      <dgm:t>
        <a:bodyPr/>
        <a:lstStyle/>
        <a:p>
          <a:endParaRPr lang="en-GB"/>
        </a:p>
      </dgm:t>
    </dgm:pt>
    <dgm:pt modelId="{BFF90B04-2A37-44ED-8B15-F9A90876E31C}" type="pres">
      <dgm:prSet presAssocID="{6943B89C-2135-4EA6-B224-9C8E315F0859}" presName="text0" presStyleLbl="node1" presStyleIdx="1" presStyleCnt="5">
        <dgm:presLayoutVars>
          <dgm:bulletEnabled val="1"/>
        </dgm:presLayoutVars>
      </dgm:prSet>
      <dgm:spPr/>
      <dgm:t>
        <a:bodyPr/>
        <a:lstStyle/>
        <a:p>
          <a:endParaRPr lang="en-GB"/>
        </a:p>
      </dgm:t>
    </dgm:pt>
    <dgm:pt modelId="{881CEBA7-170E-4710-B76A-470CC747FCD3}" type="pres">
      <dgm:prSet presAssocID="{37FAA5BF-13F9-44FD-9AAC-15674EC9E683}" presName="Name56" presStyleLbl="parChTrans1D2" presStyleIdx="1" presStyleCnt="4"/>
      <dgm:spPr/>
      <dgm:t>
        <a:bodyPr/>
        <a:lstStyle/>
        <a:p>
          <a:endParaRPr lang="en-GB"/>
        </a:p>
      </dgm:t>
    </dgm:pt>
    <dgm:pt modelId="{8535E189-30F0-4F65-857E-19D446260DDC}" type="pres">
      <dgm:prSet presAssocID="{089ADB1D-7629-45FB-A0A8-F8AF171D75CC}" presName="text0" presStyleLbl="node1" presStyleIdx="2" presStyleCnt="5">
        <dgm:presLayoutVars>
          <dgm:bulletEnabled val="1"/>
        </dgm:presLayoutVars>
      </dgm:prSet>
      <dgm:spPr/>
      <dgm:t>
        <a:bodyPr/>
        <a:lstStyle/>
        <a:p>
          <a:endParaRPr lang="en-GB"/>
        </a:p>
      </dgm:t>
    </dgm:pt>
    <dgm:pt modelId="{16FB0BDF-33BC-4368-AA8B-02B8F0A2A815}" type="pres">
      <dgm:prSet presAssocID="{9CA7E2F3-3BFD-49F3-92DF-DB0A7ABF3FED}" presName="Name56" presStyleLbl="parChTrans1D2" presStyleIdx="2" presStyleCnt="4"/>
      <dgm:spPr/>
      <dgm:t>
        <a:bodyPr/>
        <a:lstStyle/>
        <a:p>
          <a:endParaRPr lang="en-GB"/>
        </a:p>
      </dgm:t>
    </dgm:pt>
    <dgm:pt modelId="{BBA1E3E7-E344-4858-8D9A-59BF9D0D11FA}" type="pres">
      <dgm:prSet presAssocID="{EFBB2E82-33C6-4F8C-B545-860898B9F80F}" presName="text0" presStyleLbl="node1" presStyleIdx="3" presStyleCnt="5">
        <dgm:presLayoutVars>
          <dgm:bulletEnabled val="1"/>
        </dgm:presLayoutVars>
      </dgm:prSet>
      <dgm:spPr/>
      <dgm:t>
        <a:bodyPr/>
        <a:lstStyle/>
        <a:p>
          <a:endParaRPr lang="en-GB"/>
        </a:p>
      </dgm:t>
    </dgm:pt>
    <dgm:pt modelId="{3E8C72D8-C681-459D-A56C-25BF56572A8C}" type="pres">
      <dgm:prSet presAssocID="{3A95D303-7DE9-4122-B999-5A8F890E16B4}" presName="Name56" presStyleLbl="parChTrans1D2" presStyleIdx="3" presStyleCnt="4"/>
      <dgm:spPr/>
      <dgm:t>
        <a:bodyPr/>
        <a:lstStyle/>
        <a:p>
          <a:endParaRPr lang="en-GB"/>
        </a:p>
      </dgm:t>
    </dgm:pt>
    <dgm:pt modelId="{F68D7647-9801-4552-A83A-DE8F0B85DB4B}" type="pres">
      <dgm:prSet presAssocID="{BC97A963-0629-4AE3-8307-02C3C3D7C5FC}" presName="text0" presStyleLbl="node1" presStyleIdx="4" presStyleCnt="5">
        <dgm:presLayoutVars>
          <dgm:bulletEnabled val="1"/>
        </dgm:presLayoutVars>
      </dgm:prSet>
      <dgm:spPr/>
      <dgm:t>
        <a:bodyPr/>
        <a:lstStyle/>
        <a:p>
          <a:endParaRPr lang="en-GB"/>
        </a:p>
      </dgm:t>
    </dgm:pt>
  </dgm:ptLst>
  <dgm:cxnLst>
    <dgm:cxn modelId="{543F7FCC-468D-48A5-A401-A52F3013B755}" srcId="{B87A7AED-5F62-4843-8B8E-5BD40DD73E0C}" destId="{CE1A8ADA-A8DE-43A5-8DA6-DCEBC36C4B5E}" srcOrd="0" destOrd="0" parTransId="{0E034250-6D14-46E4-A259-1CDBE9ADA02C}" sibTransId="{9924C7CE-A7D9-473C-9684-0490079E76CD}"/>
    <dgm:cxn modelId="{BA008148-4469-4708-B482-47C75D0752E4}" type="presOf" srcId="{9CA7E2F3-3BFD-49F3-92DF-DB0A7ABF3FED}" destId="{16FB0BDF-33BC-4368-AA8B-02B8F0A2A815}" srcOrd="0" destOrd="0" presId="urn:microsoft.com/office/officeart/2008/layout/RadialCluster"/>
    <dgm:cxn modelId="{3D41A70B-F9BD-4686-B9F9-88E9B77E8463}" type="presOf" srcId="{3A95D303-7DE9-4122-B999-5A8F890E16B4}" destId="{3E8C72D8-C681-459D-A56C-25BF56572A8C}" srcOrd="0" destOrd="0" presId="urn:microsoft.com/office/officeart/2008/layout/RadialCluster"/>
    <dgm:cxn modelId="{43C55941-DE60-4020-8824-F4A42C8CCA2C}" type="presOf" srcId="{B87A7AED-5F62-4843-8B8E-5BD40DD73E0C}" destId="{1799384B-98ED-432B-B4CE-B96BFBB58A37}" srcOrd="0" destOrd="0" presId="urn:microsoft.com/office/officeart/2008/layout/RadialCluster"/>
    <dgm:cxn modelId="{5C9175E5-1DDA-4E90-B0AF-DC38C908AE58}" type="presOf" srcId="{37FAA5BF-13F9-44FD-9AAC-15674EC9E683}" destId="{881CEBA7-170E-4710-B76A-470CC747FCD3}" srcOrd="0" destOrd="0" presId="urn:microsoft.com/office/officeart/2008/layout/RadialCluster"/>
    <dgm:cxn modelId="{82EB44F9-C495-40F5-9CA6-FC844854865B}" type="presOf" srcId="{CE1A8ADA-A8DE-43A5-8DA6-DCEBC36C4B5E}" destId="{B5EF78D5-A72C-49DC-9344-9DEB5000A3CD}" srcOrd="0" destOrd="0" presId="urn:microsoft.com/office/officeart/2008/layout/RadialCluster"/>
    <dgm:cxn modelId="{FB5462F8-256F-4A4A-BED3-35185371D5E9}" type="presOf" srcId="{EFBB2E82-33C6-4F8C-B545-860898B9F80F}" destId="{BBA1E3E7-E344-4858-8D9A-59BF9D0D11FA}" srcOrd="0" destOrd="0" presId="urn:microsoft.com/office/officeart/2008/layout/RadialCluster"/>
    <dgm:cxn modelId="{622DE8B6-B64A-40EC-A43C-DB4FE5514C4C}" type="presOf" srcId="{B6B31996-0D53-49A1-AB8C-175F766391BC}" destId="{76AE90CE-CB3C-41D9-B647-22F854C34990}" srcOrd="0" destOrd="0" presId="urn:microsoft.com/office/officeart/2008/layout/RadialCluster"/>
    <dgm:cxn modelId="{A53BC176-FD21-492E-8517-87A6282B0ECE}" type="presOf" srcId="{BC97A963-0629-4AE3-8307-02C3C3D7C5FC}" destId="{F68D7647-9801-4552-A83A-DE8F0B85DB4B}" srcOrd="0" destOrd="0" presId="urn:microsoft.com/office/officeart/2008/layout/RadialCluster"/>
    <dgm:cxn modelId="{99A9B143-A3A6-4128-981D-8EA32F4E6AF1}" srcId="{CE1A8ADA-A8DE-43A5-8DA6-DCEBC36C4B5E}" destId="{BC97A963-0629-4AE3-8307-02C3C3D7C5FC}" srcOrd="3" destOrd="0" parTransId="{3A95D303-7DE9-4122-B999-5A8F890E16B4}" sibTransId="{C5C2A441-743D-4C02-9869-2446F8A8C1C0}"/>
    <dgm:cxn modelId="{5DA1BACC-7265-46C7-829D-A999035D5919}" type="presOf" srcId="{6943B89C-2135-4EA6-B224-9C8E315F0859}" destId="{BFF90B04-2A37-44ED-8B15-F9A90876E31C}" srcOrd="0" destOrd="0" presId="urn:microsoft.com/office/officeart/2008/layout/RadialCluster"/>
    <dgm:cxn modelId="{546C5132-B175-4D66-81BA-5346391B94A4}" srcId="{CE1A8ADA-A8DE-43A5-8DA6-DCEBC36C4B5E}" destId="{EFBB2E82-33C6-4F8C-B545-860898B9F80F}" srcOrd="2" destOrd="0" parTransId="{9CA7E2F3-3BFD-49F3-92DF-DB0A7ABF3FED}" sibTransId="{21662916-DBCF-4EF7-9F24-DEEADF7A3C9F}"/>
    <dgm:cxn modelId="{4CE0DCBD-C071-49C7-8A76-E202652C642F}" srcId="{CE1A8ADA-A8DE-43A5-8DA6-DCEBC36C4B5E}" destId="{6943B89C-2135-4EA6-B224-9C8E315F0859}" srcOrd="0" destOrd="0" parTransId="{B6B31996-0D53-49A1-AB8C-175F766391BC}" sibTransId="{F63F5EE0-2D61-4DAD-9B28-236B2B4351E9}"/>
    <dgm:cxn modelId="{FABF3EEF-D588-4C98-AC20-6CD0449591E1}" srcId="{CE1A8ADA-A8DE-43A5-8DA6-DCEBC36C4B5E}" destId="{089ADB1D-7629-45FB-A0A8-F8AF171D75CC}" srcOrd="1" destOrd="0" parTransId="{37FAA5BF-13F9-44FD-9AAC-15674EC9E683}" sibTransId="{CB565DE6-B1F6-4CF0-B8BF-392C6E81097A}"/>
    <dgm:cxn modelId="{8AD3CDEF-8D79-43C5-83F4-106966EA8D0F}" type="presOf" srcId="{089ADB1D-7629-45FB-A0A8-F8AF171D75CC}" destId="{8535E189-30F0-4F65-857E-19D446260DDC}" srcOrd="0" destOrd="0" presId="urn:microsoft.com/office/officeart/2008/layout/RadialCluster"/>
    <dgm:cxn modelId="{DEEC6192-96CB-45FA-97BD-2DA37E0A7BA0}" type="presParOf" srcId="{1799384B-98ED-432B-B4CE-B96BFBB58A37}" destId="{CC9EFF0A-0008-4E73-B489-8A0408C7065F}" srcOrd="0" destOrd="0" presId="urn:microsoft.com/office/officeart/2008/layout/RadialCluster"/>
    <dgm:cxn modelId="{CAE81D2B-6F8A-49E0-B7E1-7170D4656EC4}" type="presParOf" srcId="{CC9EFF0A-0008-4E73-B489-8A0408C7065F}" destId="{B5EF78D5-A72C-49DC-9344-9DEB5000A3CD}" srcOrd="0" destOrd="0" presId="urn:microsoft.com/office/officeart/2008/layout/RadialCluster"/>
    <dgm:cxn modelId="{0E85450D-41BB-4D12-862B-7ED59846C189}" type="presParOf" srcId="{CC9EFF0A-0008-4E73-B489-8A0408C7065F}" destId="{76AE90CE-CB3C-41D9-B647-22F854C34990}" srcOrd="1" destOrd="0" presId="urn:microsoft.com/office/officeart/2008/layout/RadialCluster"/>
    <dgm:cxn modelId="{F5197662-5C54-414F-BD71-4D7DD72DE8A4}" type="presParOf" srcId="{CC9EFF0A-0008-4E73-B489-8A0408C7065F}" destId="{BFF90B04-2A37-44ED-8B15-F9A90876E31C}" srcOrd="2" destOrd="0" presId="urn:microsoft.com/office/officeart/2008/layout/RadialCluster"/>
    <dgm:cxn modelId="{072CC9EF-CE22-4D80-8BED-56D7BD6D8126}" type="presParOf" srcId="{CC9EFF0A-0008-4E73-B489-8A0408C7065F}" destId="{881CEBA7-170E-4710-B76A-470CC747FCD3}" srcOrd="3" destOrd="0" presId="urn:microsoft.com/office/officeart/2008/layout/RadialCluster"/>
    <dgm:cxn modelId="{32D192F6-78F7-477E-943C-6C383002141A}" type="presParOf" srcId="{CC9EFF0A-0008-4E73-B489-8A0408C7065F}" destId="{8535E189-30F0-4F65-857E-19D446260DDC}" srcOrd="4" destOrd="0" presId="urn:microsoft.com/office/officeart/2008/layout/RadialCluster"/>
    <dgm:cxn modelId="{1082EC9D-11D6-41DA-B89C-FC6D9BBB70BF}" type="presParOf" srcId="{CC9EFF0A-0008-4E73-B489-8A0408C7065F}" destId="{16FB0BDF-33BC-4368-AA8B-02B8F0A2A815}" srcOrd="5" destOrd="0" presId="urn:microsoft.com/office/officeart/2008/layout/RadialCluster"/>
    <dgm:cxn modelId="{6BFB3075-0285-464B-A794-F72D98490394}" type="presParOf" srcId="{CC9EFF0A-0008-4E73-B489-8A0408C7065F}" destId="{BBA1E3E7-E344-4858-8D9A-59BF9D0D11FA}" srcOrd="6" destOrd="0" presId="urn:microsoft.com/office/officeart/2008/layout/RadialCluster"/>
    <dgm:cxn modelId="{9961BD99-A371-410B-AFB0-890549049E52}" type="presParOf" srcId="{CC9EFF0A-0008-4E73-B489-8A0408C7065F}" destId="{3E8C72D8-C681-459D-A56C-25BF56572A8C}" srcOrd="7" destOrd="0" presId="urn:microsoft.com/office/officeart/2008/layout/RadialCluster"/>
    <dgm:cxn modelId="{C8C3C747-7A48-4B88-ABF6-BD51ADDDCF99}" type="presParOf" srcId="{CC9EFF0A-0008-4E73-B489-8A0408C7065F}" destId="{F68D7647-9801-4552-A83A-DE8F0B85DB4B}"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715138" y="203545"/>
            <a:ext cx="2984870" cy="501015"/>
          </a:xfrm>
          <a:prstGeom prst="rect">
            <a:avLst/>
          </a:prstGeom>
        </p:spPr>
        <p:txBody>
          <a:bodyPr vert="horz" lIns="92418" tIns="46209" rIns="92418" bIns="46209" rtlCol="0"/>
          <a:lstStyle>
            <a:lvl1pPr algn="r">
              <a:defRPr sz="1200"/>
            </a:lvl1pPr>
          </a:lstStyle>
          <a:p>
            <a:fld id="{272D9243-6AD7-4A72-BF98-EDF8D563501E}" type="datetimeFigureOut">
              <a:rPr lang="en-US" smtClean="0"/>
              <a:t>4/11/2017</a:t>
            </a:fld>
            <a:endParaRPr lang="en-GB" dirty="0"/>
          </a:p>
        </p:txBody>
      </p:sp>
      <p:sp>
        <p:nvSpPr>
          <p:cNvPr id="5" name="Slide Number Placeholder 4"/>
          <p:cNvSpPr>
            <a:spLocks noGrp="1"/>
          </p:cNvSpPr>
          <p:nvPr>
            <p:ph type="sldNum" sz="quarter" idx="3"/>
          </p:nvPr>
        </p:nvSpPr>
        <p:spPr>
          <a:xfrm>
            <a:off x="3729489" y="9345316"/>
            <a:ext cx="2984870" cy="501015"/>
          </a:xfrm>
          <a:prstGeom prst="rect">
            <a:avLst/>
          </a:prstGeom>
        </p:spPr>
        <p:txBody>
          <a:bodyPr vert="horz" lIns="92418" tIns="46209" rIns="92418" bIns="46209" rtlCol="0" anchor="b"/>
          <a:lstStyle>
            <a:lvl1pPr algn="r">
              <a:defRPr sz="1200"/>
            </a:lvl1pPr>
          </a:lstStyle>
          <a:p>
            <a:fld id="{ACB20FC5-9D7D-420C-9971-0AD2288974A5}" type="slidenum">
              <a:rPr lang="en-GB" smtClean="0"/>
              <a:t>‹#›</a:t>
            </a:fld>
            <a:endParaRPr lang="en-GB" dirty="0"/>
          </a:p>
        </p:txBody>
      </p:sp>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7774" y="191186"/>
            <a:ext cx="1476375" cy="730460"/>
          </a:xfrm>
          <a:prstGeom prst="rect">
            <a:avLst/>
          </a:prstGeom>
        </p:spPr>
      </p:pic>
    </p:spTree>
    <p:extLst>
      <p:ext uri="{BB962C8B-B14F-4D97-AF65-F5344CB8AC3E}">
        <p14:creationId xmlns:p14="http://schemas.microsoft.com/office/powerpoint/2010/main" val="1769345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29945" y="203545"/>
            <a:ext cx="2984870" cy="501015"/>
          </a:xfrm>
          <a:prstGeom prst="rect">
            <a:avLst/>
          </a:prstGeom>
        </p:spPr>
        <p:txBody>
          <a:bodyPr vert="horz" lIns="92418" tIns="46209" rIns="92418" bIns="46209" rtlCol="0"/>
          <a:lstStyle>
            <a:lvl1pPr algn="r">
              <a:defRPr sz="1200"/>
            </a:lvl1pPr>
          </a:lstStyle>
          <a:p>
            <a:fld id="{40A668EA-9103-48BF-80D7-6076CB146A04}" type="datetimeFigureOut">
              <a:rPr lang="en-US" smtClean="0"/>
              <a:t>4/11/2017</a:t>
            </a:fld>
            <a:endParaRPr lang="en-GB" dirty="0"/>
          </a:p>
        </p:txBody>
      </p:sp>
      <p:sp>
        <p:nvSpPr>
          <p:cNvPr id="4" name="Slide Image Placeholder 3"/>
          <p:cNvSpPr>
            <a:spLocks noGrp="1" noRot="1" noChangeAspect="1"/>
          </p:cNvSpPr>
          <p:nvPr>
            <p:ph type="sldImg" idx="2"/>
          </p:nvPr>
        </p:nvSpPr>
        <p:spPr>
          <a:xfrm>
            <a:off x="938213" y="923925"/>
            <a:ext cx="5011737" cy="3757613"/>
          </a:xfrm>
          <a:prstGeom prst="rect">
            <a:avLst/>
          </a:prstGeom>
          <a:noFill/>
          <a:ln w="12700">
            <a:solidFill>
              <a:prstClr val="black"/>
            </a:solidFill>
          </a:ln>
        </p:spPr>
        <p:txBody>
          <a:bodyPr vert="horz" lIns="92418" tIns="46209" rIns="92418" bIns="46209" rtlCol="0" anchor="ctr"/>
          <a:lstStyle/>
          <a:p>
            <a:endParaRPr lang="en-GB" dirty="0"/>
          </a:p>
        </p:txBody>
      </p:sp>
      <p:sp>
        <p:nvSpPr>
          <p:cNvPr id="7" name="Slide Number Placeholder 6"/>
          <p:cNvSpPr>
            <a:spLocks noGrp="1"/>
          </p:cNvSpPr>
          <p:nvPr>
            <p:ph type="sldNum" sz="quarter" idx="5"/>
          </p:nvPr>
        </p:nvSpPr>
        <p:spPr>
          <a:xfrm>
            <a:off x="3858647" y="9376631"/>
            <a:ext cx="2984870" cy="501015"/>
          </a:xfrm>
          <a:prstGeom prst="rect">
            <a:avLst/>
          </a:prstGeom>
        </p:spPr>
        <p:txBody>
          <a:bodyPr vert="horz" lIns="92418" tIns="46209" rIns="92418" bIns="46209" rtlCol="0" anchor="b"/>
          <a:lstStyle>
            <a:lvl1pPr algn="r">
              <a:defRPr sz="1200"/>
            </a:lvl1pPr>
          </a:lstStyle>
          <a:p>
            <a:fld id="{9C9EE6ED-A02B-4105-ACF5-DC6D8E0D0414}" type="slidenum">
              <a:rPr lang="en-GB" smtClean="0"/>
              <a:t>‹#›</a:t>
            </a:fld>
            <a:endParaRPr lang="en-GB" dirty="0"/>
          </a:p>
        </p:txBody>
      </p:sp>
      <p:sp>
        <p:nvSpPr>
          <p:cNvPr id="8" name="Notes Placeholder 7"/>
          <p:cNvSpPr>
            <a:spLocks noGrp="1"/>
          </p:cNvSpPr>
          <p:nvPr>
            <p:ph type="body" sz="quarter" idx="3"/>
          </p:nvPr>
        </p:nvSpPr>
        <p:spPr>
          <a:xfrm>
            <a:off x="688817" y="5057122"/>
            <a:ext cx="5510530" cy="4211656"/>
          </a:xfrm>
          <a:prstGeom prst="rect">
            <a:avLst/>
          </a:prstGeom>
        </p:spPr>
        <p:txBody>
          <a:bodyPr vert="horz" lIns="92418" tIns="46209" rIns="92418" bIns="4620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7" descr="Kingston_University_London_Main_RGB_HR"/>
          <p:cNvPicPr>
            <a:picLocks noChangeAspect="1" noChangeArrowheads="1"/>
          </p:cNvPicPr>
          <p:nvPr/>
        </p:nvPicPr>
        <p:blipFill>
          <a:blip r:embed="rId2"/>
          <a:srcRect/>
          <a:stretch>
            <a:fillRect/>
          </a:stretch>
        </p:blipFill>
        <p:spPr bwMode="auto">
          <a:xfrm>
            <a:off x="267871" y="260940"/>
            <a:ext cx="578797" cy="631489"/>
          </a:xfrm>
          <a:prstGeom prst="rect">
            <a:avLst/>
          </a:prstGeom>
          <a:noFill/>
          <a:ln w="9525">
            <a:noFill/>
            <a:miter lim="800000"/>
            <a:headEnd/>
            <a:tailEnd/>
          </a:ln>
        </p:spPr>
      </p:pic>
    </p:spTree>
    <p:extLst>
      <p:ext uri="{BB962C8B-B14F-4D97-AF65-F5344CB8AC3E}">
        <p14:creationId xmlns:p14="http://schemas.microsoft.com/office/powerpoint/2010/main" val="2033853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1</a:t>
            </a:fld>
            <a:endParaRPr lang="en-GB" dirty="0"/>
          </a:p>
        </p:txBody>
      </p:sp>
    </p:spTree>
    <p:extLst>
      <p:ext uri="{BB962C8B-B14F-4D97-AF65-F5344CB8AC3E}">
        <p14:creationId xmlns:p14="http://schemas.microsoft.com/office/powerpoint/2010/main" val="2664974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Customer Insight is about </a:t>
            </a:r>
          </a:p>
          <a:p>
            <a:endParaRPr lang="en-GB" dirty="0"/>
          </a:p>
          <a:p>
            <a:r>
              <a:rPr lang="en-GB" dirty="0"/>
              <a:t>Identifying who our customers are</a:t>
            </a:r>
          </a:p>
          <a:p>
            <a:r>
              <a:rPr lang="en-GB" dirty="0"/>
              <a:t>Knowing what their needs are</a:t>
            </a:r>
          </a:p>
          <a:p>
            <a:r>
              <a:rPr lang="en-GB" dirty="0"/>
              <a:t>Looking at how we reach them</a:t>
            </a:r>
          </a:p>
          <a:p>
            <a:r>
              <a:rPr lang="en-GB" dirty="0"/>
              <a:t>What methodologies do we  use for developing  our understanding of them</a:t>
            </a:r>
          </a:p>
          <a:p>
            <a:r>
              <a:rPr lang="en-GB" dirty="0"/>
              <a:t>What strategies do we have for engaging and consulting them </a:t>
            </a:r>
          </a:p>
          <a:p>
            <a:r>
              <a:rPr lang="en-GB" dirty="0"/>
              <a:t>Do we regularly review of our methods and approaches</a:t>
            </a:r>
          </a:p>
          <a:p>
            <a:r>
              <a:rPr lang="en-GB" dirty="0"/>
              <a:t>Setting of challenging targets for improvement</a:t>
            </a:r>
          </a:p>
          <a:p>
            <a:r>
              <a:rPr lang="en-GB" dirty="0"/>
              <a:t>Evidence of positive changes made as a result of analysing customer experience</a:t>
            </a:r>
          </a:p>
        </p:txBody>
      </p:sp>
      <p:sp>
        <p:nvSpPr>
          <p:cNvPr id="4" name="Slide Number Placeholder 3"/>
          <p:cNvSpPr>
            <a:spLocks noGrp="1"/>
          </p:cNvSpPr>
          <p:nvPr>
            <p:ph type="sldNum" sz="quarter" idx="10"/>
          </p:nvPr>
        </p:nvSpPr>
        <p:spPr/>
        <p:txBody>
          <a:bodyPr/>
          <a:lstStyle/>
          <a:p>
            <a:fld id="{9C9EE6ED-A02B-4105-ACF5-DC6D8E0D0414}" type="slidenum">
              <a:rPr lang="en-GB" smtClean="0"/>
              <a:t>10</a:t>
            </a:fld>
            <a:endParaRPr lang="en-GB" dirty="0"/>
          </a:p>
        </p:txBody>
      </p:sp>
    </p:spTree>
    <p:extLst>
      <p:ext uri="{BB962C8B-B14F-4D97-AF65-F5344CB8AC3E}">
        <p14:creationId xmlns:p14="http://schemas.microsoft.com/office/powerpoint/2010/main" val="3395975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923925"/>
            <a:ext cx="5011737" cy="3757613"/>
          </a:xfrm>
        </p:spPr>
      </p:sp>
      <p:sp>
        <p:nvSpPr>
          <p:cNvPr id="3" name="Notes Placeholder 2"/>
          <p:cNvSpPr>
            <a:spLocks noGrp="1"/>
          </p:cNvSpPr>
          <p:nvPr>
            <p:ph type="body" idx="1"/>
          </p:nvPr>
        </p:nvSpPr>
        <p:spPr/>
        <p:txBody>
          <a:bodyPr/>
          <a:lstStyle/>
          <a:p>
            <a:r>
              <a:rPr lang="en-GB" dirty="0"/>
              <a:t>Organisational culture can most easily be described as “the way things are around here”. It is a mix of everything about the workplace that makes it what it is, from the way people speak to each other to the work expectations to the way work tasks are organised.</a:t>
            </a:r>
          </a:p>
          <a:p>
            <a:endParaRPr lang="en-GB" dirty="0"/>
          </a:p>
          <a:p>
            <a:r>
              <a:rPr lang="en-GB" dirty="0"/>
              <a:t>In this area we show our </a:t>
            </a:r>
          </a:p>
          <a:p>
            <a:r>
              <a:rPr lang="en-GB" dirty="0"/>
              <a:t>Corporate commitment to the customer</a:t>
            </a:r>
          </a:p>
          <a:p>
            <a:r>
              <a:rPr lang="en-GB" dirty="0"/>
              <a:t>Policies and procedures that tell customers what they can expect</a:t>
            </a:r>
          </a:p>
          <a:p>
            <a:r>
              <a:rPr lang="en-GB" dirty="0"/>
              <a:t>Evidence that all customers are treated fairly</a:t>
            </a:r>
          </a:p>
          <a:p>
            <a:r>
              <a:rPr lang="en-GB" dirty="0"/>
              <a:t>Feedback from staff is invited and used to make improvements</a:t>
            </a:r>
          </a:p>
          <a:p>
            <a:r>
              <a:rPr lang="en-GB" dirty="0"/>
              <a:t>Staff are polite and friendly</a:t>
            </a:r>
          </a:p>
          <a:p>
            <a:r>
              <a:rPr lang="en-GB" dirty="0"/>
              <a:t>Link with appraisal process, training and recruitment</a:t>
            </a:r>
          </a:p>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11</a:t>
            </a:fld>
            <a:endParaRPr lang="en-GB" dirty="0"/>
          </a:p>
        </p:txBody>
      </p:sp>
    </p:spTree>
    <p:extLst>
      <p:ext uri="{BB962C8B-B14F-4D97-AF65-F5344CB8AC3E}">
        <p14:creationId xmlns:p14="http://schemas.microsoft.com/office/powerpoint/2010/main" val="2370113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Provision of information about our services is about  looking at our </a:t>
            </a:r>
          </a:p>
          <a:p>
            <a:r>
              <a:rPr lang="en-GB" dirty="0"/>
              <a:t>Communication channels</a:t>
            </a:r>
          </a:p>
          <a:p>
            <a:r>
              <a:rPr lang="en-GB" dirty="0"/>
              <a:t>Whether the Information we provide  is accurate</a:t>
            </a:r>
          </a:p>
          <a:p>
            <a:r>
              <a:rPr lang="en-GB" dirty="0"/>
              <a:t>Study environment</a:t>
            </a:r>
          </a:p>
          <a:p>
            <a:r>
              <a:rPr lang="en-GB" dirty="0"/>
              <a:t>Partner institutions, consistency  and coordination</a:t>
            </a:r>
          </a:p>
          <a:p>
            <a:r>
              <a:rPr lang="en-GB" dirty="0"/>
              <a:t>Accountability</a:t>
            </a:r>
          </a:p>
          <a:p>
            <a:pPr defTabSz="924184">
              <a:defRPr/>
            </a:pPr>
            <a:r>
              <a:rPr lang="en-GB" dirty="0"/>
              <a:t>Collaborative working with other providers, partners and communities</a:t>
            </a:r>
          </a:p>
          <a:p>
            <a:endParaRPr lang="en-GB" dirty="0"/>
          </a:p>
          <a:p>
            <a:r>
              <a:rPr lang="en-GB" dirty="0"/>
              <a:t> </a:t>
            </a:r>
          </a:p>
        </p:txBody>
      </p:sp>
      <p:sp>
        <p:nvSpPr>
          <p:cNvPr id="4" name="Slide Number Placeholder 3"/>
          <p:cNvSpPr>
            <a:spLocks noGrp="1"/>
          </p:cNvSpPr>
          <p:nvPr>
            <p:ph type="sldNum" sz="quarter" idx="10"/>
          </p:nvPr>
        </p:nvSpPr>
        <p:spPr/>
        <p:txBody>
          <a:bodyPr/>
          <a:lstStyle/>
          <a:p>
            <a:fld id="{9C9EE6ED-A02B-4105-ACF5-DC6D8E0D0414}" type="slidenum">
              <a:rPr lang="en-GB" smtClean="0"/>
              <a:t>12</a:t>
            </a:fld>
            <a:endParaRPr lang="en-GB" dirty="0"/>
          </a:p>
        </p:txBody>
      </p:sp>
    </p:spTree>
    <p:extLst>
      <p:ext uri="{BB962C8B-B14F-4D97-AF65-F5344CB8AC3E}">
        <p14:creationId xmlns:p14="http://schemas.microsoft.com/office/powerpoint/2010/main" val="3006393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Standards, KPIs and benchmarking</a:t>
            </a:r>
          </a:p>
          <a:p>
            <a:r>
              <a:rPr lang="en-GB" dirty="0"/>
              <a:t>How we monitor and tell customers</a:t>
            </a:r>
          </a:p>
          <a:p>
            <a:r>
              <a:rPr lang="en-GB" dirty="0"/>
              <a:t>Consultation with customers, partners and staff</a:t>
            </a:r>
          </a:p>
          <a:p>
            <a:r>
              <a:rPr lang="en-GB" dirty="0"/>
              <a:t>Feedback on service delivery</a:t>
            </a:r>
          </a:p>
          <a:p>
            <a:r>
              <a:rPr lang="en-GB" dirty="0"/>
              <a:t>Learned from best practice and published</a:t>
            </a:r>
          </a:p>
          <a:p>
            <a:r>
              <a:rPr lang="en-GB" dirty="0"/>
              <a:t>Complaints procedure and published actions</a:t>
            </a:r>
          </a:p>
          <a:p>
            <a:r>
              <a:rPr lang="en-GB" dirty="0"/>
              <a:t>Solution focused approach</a:t>
            </a:r>
            <a:r>
              <a:rPr lang="en-GB" baseline="0" dirty="0"/>
              <a:t> to solving problems</a:t>
            </a:r>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13</a:t>
            </a:fld>
            <a:endParaRPr lang="en-GB" dirty="0"/>
          </a:p>
        </p:txBody>
      </p:sp>
    </p:spTree>
    <p:extLst>
      <p:ext uri="{BB962C8B-B14F-4D97-AF65-F5344CB8AC3E}">
        <p14:creationId xmlns:p14="http://schemas.microsoft.com/office/powerpoint/2010/main" val="3819957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Measurable standards for customer contact</a:t>
            </a:r>
          </a:p>
          <a:p>
            <a:r>
              <a:rPr lang="en-GB" dirty="0"/>
              <a:t>Standards for all aspects of CS</a:t>
            </a:r>
          </a:p>
          <a:p>
            <a:r>
              <a:rPr lang="en-GB" dirty="0"/>
              <a:t>First point of contact service levels and referrals</a:t>
            </a:r>
          </a:p>
          <a:p>
            <a:r>
              <a:rPr lang="en-GB" dirty="0"/>
              <a:t>Response times</a:t>
            </a:r>
          </a:p>
          <a:p>
            <a:r>
              <a:rPr lang="en-GB" dirty="0"/>
              <a:t>Monitoring of performance against standards</a:t>
            </a:r>
          </a:p>
          <a:p>
            <a:r>
              <a:rPr lang="en-GB" dirty="0"/>
              <a:t>Benchmarking with other institutions</a:t>
            </a:r>
          </a:p>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14</a:t>
            </a:fld>
            <a:endParaRPr lang="en-GB" dirty="0"/>
          </a:p>
        </p:txBody>
      </p:sp>
    </p:spTree>
    <p:extLst>
      <p:ext uri="{BB962C8B-B14F-4D97-AF65-F5344CB8AC3E}">
        <p14:creationId xmlns:p14="http://schemas.microsoft.com/office/powerpoint/2010/main" val="1631632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15</a:t>
            </a:fld>
            <a:endParaRPr lang="en-GB" dirty="0"/>
          </a:p>
        </p:txBody>
      </p:sp>
    </p:spTree>
    <p:extLst>
      <p:ext uri="{BB962C8B-B14F-4D97-AF65-F5344CB8AC3E}">
        <p14:creationId xmlns:p14="http://schemas.microsoft.com/office/powerpoint/2010/main" val="1310830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16</a:t>
            </a:fld>
            <a:endParaRPr lang="en-GB" dirty="0"/>
          </a:p>
        </p:txBody>
      </p:sp>
    </p:spTree>
    <p:extLst>
      <p:ext uri="{BB962C8B-B14F-4D97-AF65-F5344CB8AC3E}">
        <p14:creationId xmlns:p14="http://schemas.microsoft.com/office/powerpoint/2010/main" val="375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17</a:t>
            </a:fld>
            <a:endParaRPr lang="en-GB" dirty="0"/>
          </a:p>
        </p:txBody>
      </p:sp>
    </p:spTree>
    <p:extLst>
      <p:ext uri="{BB962C8B-B14F-4D97-AF65-F5344CB8AC3E}">
        <p14:creationId xmlns:p14="http://schemas.microsoft.com/office/powerpoint/2010/main" val="1894366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18</a:t>
            </a:fld>
            <a:endParaRPr lang="en-GB" dirty="0"/>
          </a:p>
        </p:txBody>
      </p:sp>
    </p:spTree>
    <p:extLst>
      <p:ext uri="{BB962C8B-B14F-4D97-AF65-F5344CB8AC3E}">
        <p14:creationId xmlns:p14="http://schemas.microsoft.com/office/powerpoint/2010/main" val="1260935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19</a:t>
            </a:fld>
            <a:endParaRPr lang="en-GB" dirty="0"/>
          </a:p>
        </p:txBody>
      </p:sp>
    </p:spTree>
    <p:extLst>
      <p:ext uri="{BB962C8B-B14F-4D97-AF65-F5344CB8AC3E}">
        <p14:creationId xmlns:p14="http://schemas.microsoft.com/office/powerpoint/2010/main" val="320846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2</a:t>
            </a:fld>
            <a:endParaRPr lang="en-GB" dirty="0"/>
          </a:p>
        </p:txBody>
      </p:sp>
    </p:spTree>
    <p:extLst>
      <p:ext uri="{BB962C8B-B14F-4D97-AF65-F5344CB8AC3E}">
        <p14:creationId xmlns:p14="http://schemas.microsoft.com/office/powerpoint/2010/main" val="2974170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6" y="5665990"/>
            <a:ext cx="5510530" cy="4211656"/>
          </a:xfrm>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20</a:t>
            </a:fld>
            <a:endParaRPr lang="en-GB" dirty="0"/>
          </a:p>
        </p:txBody>
      </p:sp>
    </p:spTree>
    <p:extLst>
      <p:ext uri="{BB962C8B-B14F-4D97-AF65-F5344CB8AC3E}">
        <p14:creationId xmlns:p14="http://schemas.microsoft.com/office/powerpoint/2010/main" val="3385584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21</a:t>
            </a:fld>
            <a:endParaRPr lang="en-GB" dirty="0"/>
          </a:p>
        </p:txBody>
      </p:sp>
    </p:spTree>
    <p:extLst>
      <p:ext uri="{BB962C8B-B14F-4D97-AF65-F5344CB8AC3E}">
        <p14:creationId xmlns:p14="http://schemas.microsoft.com/office/powerpoint/2010/main" val="36418691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6" y="5342872"/>
            <a:ext cx="5510530" cy="4211656"/>
          </a:xfrm>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22</a:t>
            </a:fld>
            <a:endParaRPr lang="en-GB" dirty="0"/>
          </a:p>
        </p:txBody>
      </p:sp>
    </p:spTree>
    <p:extLst>
      <p:ext uri="{BB962C8B-B14F-4D97-AF65-F5344CB8AC3E}">
        <p14:creationId xmlns:p14="http://schemas.microsoft.com/office/powerpoint/2010/main" val="5421737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23</a:t>
            </a:fld>
            <a:endParaRPr lang="en-GB" dirty="0"/>
          </a:p>
        </p:txBody>
      </p:sp>
    </p:spTree>
    <p:extLst>
      <p:ext uri="{BB962C8B-B14F-4D97-AF65-F5344CB8AC3E}">
        <p14:creationId xmlns:p14="http://schemas.microsoft.com/office/powerpoint/2010/main" val="989162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24</a:t>
            </a:fld>
            <a:endParaRPr lang="en-GB" dirty="0"/>
          </a:p>
        </p:txBody>
      </p:sp>
    </p:spTree>
    <p:extLst>
      <p:ext uri="{BB962C8B-B14F-4D97-AF65-F5344CB8AC3E}">
        <p14:creationId xmlns:p14="http://schemas.microsoft.com/office/powerpoint/2010/main" val="3606146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3</a:t>
            </a:fld>
            <a:endParaRPr lang="en-GB" dirty="0"/>
          </a:p>
        </p:txBody>
      </p:sp>
    </p:spTree>
    <p:extLst>
      <p:ext uri="{BB962C8B-B14F-4D97-AF65-F5344CB8AC3E}">
        <p14:creationId xmlns:p14="http://schemas.microsoft.com/office/powerpoint/2010/main" val="4204704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4</a:t>
            </a:fld>
            <a:endParaRPr lang="en-GB" dirty="0"/>
          </a:p>
        </p:txBody>
      </p:sp>
    </p:spTree>
    <p:extLst>
      <p:ext uri="{BB962C8B-B14F-4D97-AF65-F5344CB8AC3E}">
        <p14:creationId xmlns:p14="http://schemas.microsoft.com/office/powerpoint/2010/main" val="295407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5</a:t>
            </a:fld>
            <a:endParaRPr lang="en-GB" dirty="0"/>
          </a:p>
        </p:txBody>
      </p:sp>
    </p:spTree>
    <p:extLst>
      <p:ext uri="{BB962C8B-B14F-4D97-AF65-F5344CB8AC3E}">
        <p14:creationId xmlns:p14="http://schemas.microsoft.com/office/powerpoint/2010/main" val="913697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9C9EE6ED-A02B-4105-ACF5-DC6D8E0D0414}" type="slidenum">
              <a:rPr lang="en-GB" smtClean="0"/>
              <a:t>6</a:t>
            </a:fld>
            <a:endParaRPr lang="en-GB" dirty="0"/>
          </a:p>
        </p:txBody>
      </p:sp>
    </p:spTree>
    <p:extLst>
      <p:ext uri="{BB962C8B-B14F-4D97-AF65-F5344CB8AC3E}">
        <p14:creationId xmlns:p14="http://schemas.microsoft.com/office/powerpoint/2010/main" val="1696202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7</a:t>
            </a:fld>
            <a:endParaRPr lang="en-GB" dirty="0"/>
          </a:p>
        </p:txBody>
      </p:sp>
    </p:spTree>
    <p:extLst>
      <p:ext uri="{BB962C8B-B14F-4D97-AF65-F5344CB8AC3E}">
        <p14:creationId xmlns:p14="http://schemas.microsoft.com/office/powerpoint/2010/main" val="188859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900113"/>
            <a:ext cx="5008563" cy="3756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8</a:t>
            </a:fld>
            <a:endParaRPr lang="en-GB" dirty="0"/>
          </a:p>
        </p:txBody>
      </p:sp>
    </p:spTree>
    <p:extLst>
      <p:ext uri="{BB962C8B-B14F-4D97-AF65-F5344CB8AC3E}">
        <p14:creationId xmlns:p14="http://schemas.microsoft.com/office/powerpoint/2010/main" val="1189882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EE6ED-A02B-4105-ACF5-DC6D8E0D0414}" type="slidenum">
              <a:rPr lang="en-GB" smtClean="0"/>
              <a:t>9</a:t>
            </a:fld>
            <a:endParaRPr lang="en-GB" dirty="0"/>
          </a:p>
        </p:txBody>
      </p:sp>
    </p:spTree>
    <p:extLst>
      <p:ext uri="{BB962C8B-B14F-4D97-AF65-F5344CB8AC3E}">
        <p14:creationId xmlns:p14="http://schemas.microsoft.com/office/powerpoint/2010/main" val="1932872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381000" y="1584325"/>
            <a:ext cx="8382000" cy="4908550"/>
          </a:xfrm>
          <a:prstGeom prst="rect">
            <a:avLst/>
          </a:prstGeom>
          <a:solidFill>
            <a:srgbClr val="1195D3"/>
          </a:solidFill>
          <a:ln w="9525">
            <a:noFill/>
            <a:miter lim="800000"/>
            <a:headEnd/>
            <a:tailEnd/>
          </a:ln>
        </p:spPr>
        <p:txBody>
          <a:bodyPr wrap="none" anchor="ctr"/>
          <a:lstStyle/>
          <a:p>
            <a:pPr>
              <a:defRPr/>
            </a:pPr>
            <a:endParaRPr lang="en-GB" dirty="0"/>
          </a:p>
        </p:txBody>
      </p:sp>
      <p:pic>
        <p:nvPicPr>
          <p:cNvPr id="5" name="Picture 7" descr="Kingston_University_London_Main_RGB_HR"/>
          <p:cNvPicPr>
            <a:picLocks noChangeAspect="1" noChangeArrowheads="1"/>
          </p:cNvPicPr>
          <p:nvPr/>
        </p:nvPicPr>
        <p:blipFill>
          <a:blip r:embed="rId2" cstate="print"/>
          <a:srcRect/>
          <a:stretch>
            <a:fillRect/>
          </a:stretch>
        </p:blipFill>
        <p:spPr bwMode="auto">
          <a:xfrm>
            <a:off x="381000" y="381000"/>
            <a:ext cx="838200" cy="838200"/>
          </a:xfrm>
          <a:prstGeom prst="rect">
            <a:avLst/>
          </a:prstGeom>
          <a:noFill/>
          <a:ln w="9525">
            <a:noFill/>
            <a:miter lim="800000"/>
            <a:headEnd/>
            <a:tailEnd/>
          </a:ln>
        </p:spPr>
      </p:pic>
      <p:cxnSp>
        <p:nvCxnSpPr>
          <p:cNvPr id="6" name="Straight Connector 5"/>
          <p:cNvCxnSpPr/>
          <p:nvPr/>
        </p:nvCxnSpPr>
        <p:spPr>
          <a:xfrm>
            <a:off x="3048000" y="381000"/>
            <a:ext cx="5689600" cy="0"/>
          </a:xfrm>
          <a:prstGeom prst="line">
            <a:avLst/>
          </a:prstGeom>
          <a:ln w="6350" cmpd="sng">
            <a:solidFill>
              <a:srgbClr val="DDDDDD"/>
            </a:solidFill>
            <a:miter lim="800000"/>
          </a:ln>
        </p:spPr>
        <p:style>
          <a:lnRef idx="1">
            <a:schemeClr val="accent1"/>
          </a:lnRef>
          <a:fillRef idx="0">
            <a:schemeClr val="accent1"/>
          </a:fillRef>
          <a:effectRef idx="0">
            <a:schemeClr val="accent1"/>
          </a:effectRef>
          <a:fontRef idx="minor">
            <a:schemeClr val="tx1"/>
          </a:fontRef>
        </p:style>
      </p:cxnSp>
      <p:cxnSp>
        <p:nvCxnSpPr>
          <p:cNvPr id="7" name="Straight Connector 15"/>
          <p:cNvCxnSpPr/>
          <p:nvPr/>
        </p:nvCxnSpPr>
        <p:spPr>
          <a:xfrm>
            <a:off x="3048000" y="762000"/>
            <a:ext cx="5689600" cy="0"/>
          </a:xfrm>
          <a:prstGeom prst="line">
            <a:avLst/>
          </a:prstGeom>
          <a:ln w="6350" cmpd="sng">
            <a:solidFill>
              <a:srgbClr val="DDDDDD"/>
            </a:solidFill>
            <a:miter lim="800000"/>
          </a:ln>
        </p:spPr>
        <p:style>
          <a:lnRef idx="1">
            <a:schemeClr val="accent1"/>
          </a:lnRef>
          <a:fillRef idx="0">
            <a:schemeClr val="accent1"/>
          </a:fillRef>
          <a:effectRef idx="0">
            <a:schemeClr val="accent1"/>
          </a:effectRef>
          <a:fontRef idx="minor">
            <a:schemeClr val="tx1"/>
          </a:fontRef>
        </p:style>
      </p:cxnSp>
      <p:sp>
        <p:nvSpPr>
          <p:cNvPr id="8" name="Text Box 11"/>
          <p:cNvSpPr txBox="1">
            <a:spLocks noChangeArrowheads="1"/>
          </p:cNvSpPr>
          <p:nvPr userDrawn="1"/>
        </p:nvSpPr>
        <p:spPr bwMode="auto">
          <a:xfrm>
            <a:off x="2971800" y="457200"/>
            <a:ext cx="5791200" cy="214313"/>
          </a:xfrm>
          <a:prstGeom prst="rect">
            <a:avLst/>
          </a:prstGeom>
          <a:noFill/>
          <a:ln w="9525">
            <a:noFill/>
            <a:miter lim="800000"/>
            <a:headEnd/>
            <a:tailEnd/>
          </a:ln>
        </p:spPr>
        <p:txBody>
          <a:bodyPr>
            <a:spAutoFit/>
          </a:bodyPr>
          <a:lstStyle/>
          <a:p>
            <a:pPr>
              <a:defRPr/>
            </a:pPr>
            <a:r>
              <a:rPr lang="en-US" sz="800" b="1" dirty="0"/>
              <a:t>Presenter’s Name &amp; Job Title   </a:t>
            </a:r>
            <a:r>
              <a:rPr lang="en-US" sz="800" b="1" dirty="0">
                <a:solidFill>
                  <a:srgbClr val="1195D3"/>
                </a:solidFill>
              </a:rPr>
              <a:t>| </a:t>
            </a:r>
            <a:r>
              <a:rPr lang="en-US" sz="800" b="1" dirty="0"/>
              <a:t>  </a:t>
            </a:r>
            <a:r>
              <a:rPr lang="en-US" sz="800" dirty="0"/>
              <a:t>Date</a:t>
            </a:r>
            <a:endParaRPr lang="en-US" dirty="0"/>
          </a:p>
        </p:txBody>
      </p:sp>
      <p:sp>
        <p:nvSpPr>
          <p:cNvPr id="9218" name="Rectangle 2"/>
          <p:cNvSpPr>
            <a:spLocks noGrp="1" noChangeArrowheads="1"/>
          </p:cNvSpPr>
          <p:nvPr>
            <p:ph type="ctrTitle" hasCustomPrompt="1"/>
          </p:nvPr>
        </p:nvSpPr>
        <p:spPr>
          <a:xfrm>
            <a:off x="2971800" y="1752600"/>
            <a:ext cx="5410200" cy="1143000"/>
          </a:xfrm>
        </p:spPr>
        <p:txBody>
          <a:bodyPr/>
          <a:lstStyle>
            <a:lvl1pPr>
              <a:defRPr baseline="0">
                <a:solidFill>
                  <a:schemeClr val="bg1"/>
                </a:solidFill>
              </a:defRPr>
            </a:lvl1pPr>
          </a:lstStyle>
          <a:p>
            <a:r>
              <a:rPr lang="en-US" dirty="0"/>
              <a:t>Click to add title here over two lines</a:t>
            </a:r>
          </a:p>
        </p:txBody>
      </p:sp>
      <p:sp>
        <p:nvSpPr>
          <p:cNvPr id="9219" name="Rectangle 3"/>
          <p:cNvSpPr>
            <a:spLocks noGrp="1" noChangeArrowheads="1"/>
          </p:cNvSpPr>
          <p:nvPr>
            <p:ph type="subTitle" idx="1"/>
          </p:nvPr>
        </p:nvSpPr>
        <p:spPr>
          <a:xfrm>
            <a:off x="2971800" y="3124200"/>
            <a:ext cx="4724400" cy="685800"/>
          </a:xfrm>
        </p:spPr>
        <p:txBody>
          <a:bodyPr/>
          <a:lstStyle>
            <a:lvl1pPr marL="0" indent="0">
              <a:buFont typeface="Wingdings" pitchFamily="-64" charset="2"/>
              <a:buNone/>
              <a:defRPr sz="1600" b="1">
                <a:solidFill>
                  <a:schemeClr val="bg1"/>
                </a:solidFill>
              </a:defRPr>
            </a:lvl1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68658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KU 0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7"/>
          <p:cNvSpPr>
            <a:spLocks noGrp="1"/>
          </p:cNvSpPr>
          <p:nvPr>
            <p:ph type="body" sz="quarter" idx="10" hasCustomPrompt="1"/>
          </p:nvPr>
        </p:nvSpPr>
        <p:spPr>
          <a:xfrm>
            <a:off x="1144775" y="2650159"/>
            <a:ext cx="7542025" cy="357188"/>
          </a:xfrm>
        </p:spPr>
        <p:txBody>
          <a:bodyPr/>
          <a:lstStyle>
            <a:lvl1pPr>
              <a:buNone/>
              <a:defRPr sz="1400" b="1" baseline="0">
                <a:solidFill>
                  <a:srgbClr val="1195D3"/>
                </a:solidFill>
              </a:defRPr>
            </a:lvl1pPr>
          </a:lstStyle>
          <a:p>
            <a:pPr lvl="0"/>
            <a:r>
              <a:rPr lang="en-US" dirty="0"/>
              <a:t>Click to edit subtitle</a:t>
            </a:r>
          </a:p>
        </p:txBody>
      </p:sp>
      <p:sp>
        <p:nvSpPr>
          <p:cNvPr id="6" name="Rectangle 3"/>
          <p:cNvSpPr>
            <a:spLocks noGrp="1" noChangeArrowheads="1"/>
          </p:cNvSpPr>
          <p:nvPr>
            <p:ph idx="1" hasCustomPrompt="1"/>
          </p:nvPr>
        </p:nvSpPr>
        <p:spPr bwMode="auto">
          <a:xfrm>
            <a:off x="1143000" y="3069265"/>
            <a:ext cx="7543800" cy="3352799"/>
          </a:xfrm>
          <a:prstGeom prst="rect">
            <a:avLst/>
          </a:prstGeom>
          <a:noFill/>
          <a:ln w="9525">
            <a:noFill/>
            <a:miter lim="800000"/>
            <a:headEnd/>
            <a:tailEnd/>
          </a:ln>
        </p:spPr>
        <p:txBody>
          <a:bodyPr/>
          <a:lstStyle>
            <a:lvl1pPr>
              <a:buFontTx/>
              <a:buNone/>
              <a:defRPr sz="1400" b="0" baseline="0"/>
            </a:lvl1pPr>
            <a:lvl2pPr>
              <a:defRPr sz="1400" b="0"/>
            </a:lvl2pPr>
            <a:lvl3pPr>
              <a:defRPr sz="1400" b="0"/>
            </a:lvl3pPr>
            <a:lvl4pPr>
              <a:defRPr sz="1400" b="0"/>
            </a:lvl4pPr>
            <a:lvl5pPr>
              <a:defRPr sz="1400" b="0"/>
            </a:lvl5pPr>
          </a:lstStyle>
          <a:p>
            <a:pPr lvl="0"/>
            <a:r>
              <a:rPr lang="en-US" noProof="0" dirty="0"/>
              <a:t>Click to edit text in Arial Regular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1143000" y="3048000"/>
            <a:ext cx="36957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991100" y="3048000"/>
            <a:ext cx="36957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4769" y="1450975"/>
            <a:ext cx="7520766" cy="1143000"/>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1144768" y="2658146"/>
            <a:ext cx="3714311" cy="319305"/>
          </a:xfrm>
        </p:spPr>
        <p:txBody>
          <a:bodyPr anchor="b"/>
          <a:lstStyle>
            <a:lvl1pPr marL="0" indent="0">
              <a:buNone/>
              <a:defRPr sz="1400" b="1">
                <a:solidFill>
                  <a:srgbClr val="1195D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4768" y="3042904"/>
            <a:ext cx="3714311" cy="33578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4"/>
          </p:nvPr>
        </p:nvSpPr>
        <p:spPr>
          <a:xfrm>
            <a:off x="4986670" y="3042903"/>
            <a:ext cx="3700130" cy="33578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4"/>
          <p:cNvSpPr>
            <a:spLocks noGrp="1"/>
          </p:cNvSpPr>
          <p:nvPr>
            <p:ph type="body" sz="quarter" idx="3"/>
          </p:nvPr>
        </p:nvSpPr>
        <p:spPr>
          <a:xfrm>
            <a:off x="4997302" y="2668772"/>
            <a:ext cx="3689498" cy="297712"/>
          </a:xfrm>
        </p:spPr>
        <p:txBody>
          <a:bodyPr anchor="b"/>
          <a:lstStyle>
            <a:lvl1pPr marL="0" indent="0">
              <a:buNone/>
              <a:defRPr sz="1400" b="1">
                <a:solidFill>
                  <a:srgbClr val="1195D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402" y="1446015"/>
            <a:ext cx="7542031" cy="387423"/>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4284921" y="1903226"/>
            <a:ext cx="4401879" cy="44975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1166035" y="1903217"/>
            <a:ext cx="3008313" cy="44975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419986"/>
          </a:xfrm>
        </p:spPr>
        <p:txBody>
          <a:bodyPr anchor="b"/>
          <a:lstStyle>
            <a:lvl1pPr algn="l">
              <a:defRPr sz="2000" b="1">
                <a:solidFill>
                  <a:srgbClr val="1195D3"/>
                </a:solidFill>
              </a:defRPr>
            </a:lvl1pPr>
          </a:lstStyle>
          <a:p>
            <a:r>
              <a:rPr lang="en-US"/>
              <a:t>Click to edit Master title style</a:t>
            </a:r>
            <a:endParaRPr lang="en-GB" dirty="0"/>
          </a:p>
        </p:txBody>
      </p:sp>
      <p:sp>
        <p:nvSpPr>
          <p:cNvPr id="3" name="Picture Placeholder 2"/>
          <p:cNvSpPr>
            <a:spLocks noGrp="1"/>
          </p:cNvSpPr>
          <p:nvPr>
            <p:ph type="pic" idx="1"/>
          </p:nvPr>
        </p:nvSpPr>
        <p:spPr>
          <a:xfrm>
            <a:off x="1792288" y="1450975"/>
            <a:ext cx="5486400" cy="3276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05647"/>
            <a:ext cx="5486400" cy="11483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14478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143000" y="3048000"/>
            <a:ext cx="75438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7" descr="Kingston_University_London_Main_RGB_HR"/>
          <p:cNvPicPr>
            <a:picLocks noChangeAspect="1" noChangeArrowheads="1"/>
          </p:cNvPicPr>
          <p:nvPr/>
        </p:nvPicPr>
        <p:blipFill>
          <a:blip r:embed="rId12" cstate="print"/>
          <a:srcRect/>
          <a:stretch>
            <a:fillRect/>
          </a:stretch>
        </p:blipFill>
        <p:spPr bwMode="auto">
          <a:xfrm>
            <a:off x="381000" y="381000"/>
            <a:ext cx="838200" cy="838200"/>
          </a:xfrm>
          <a:prstGeom prst="rect">
            <a:avLst/>
          </a:prstGeom>
          <a:noFill/>
          <a:ln w="9525">
            <a:noFill/>
            <a:miter lim="800000"/>
            <a:headEnd/>
            <a:tailEnd/>
          </a:ln>
        </p:spPr>
      </p:pic>
      <p:cxnSp>
        <p:nvCxnSpPr>
          <p:cNvPr id="16" name="Straight Connector 15"/>
          <p:cNvCxnSpPr/>
          <p:nvPr/>
        </p:nvCxnSpPr>
        <p:spPr>
          <a:xfrm>
            <a:off x="3048000" y="381000"/>
            <a:ext cx="5689600" cy="0"/>
          </a:xfrm>
          <a:prstGeom prst="line">
            <a:avLst/>
          </a:prstGeom>
          <a:ln w="6350" cmpd="sng">
            <a:solidFill>
              <a:srgbClr val="DDDDDD"/>
            </a:solidFill>
            <a:miter lim="800000"/>
          </a:ln>
        </p:spPr>
        <p:style>
          <a:lnRef idx="1">
            <a:schemeClr val="accent1"/>
          </a:lnRef>
          <a:fillRef idx="0">
            <a:schemeClr val="accent1"/>
          </a:fillRef>
          <a:effectRef idx="0">
            <a:schemeClr val="accent1"/>
          </a:effectRef>
          <a:fontRef idx="minor">
            <a:schemeClr val="tx1"/>
          </a:fontRef>
        </p:style>
      </p:cxnSp>
      <p:cxnSp>
        <p:nvCxnSpPr>
          <p:cNvPr id="2" name="Straight Connector 15"/>
          <p:cNvCxnSpPr/>
          <p:nvPr/>
        </p:nvCxnSpPr>
        <p:spPr>
          <a:xfrm>
            <a:off x="3048000" y="762000"/>
            <a:ext cx="5689600" cy="0"/>
          </a:xfrm>
          <a:prstGeom prst="line">
            <a:avLst/>
          </a:prstGeom>
          <a:ln w="6350" cmpd="sng">
            <a:solidFill>
              <a:srgbClr val="DDDDDD"/>
            </a:solidFill>
            <a:miter lim="800000"/>
          </a:ln>
        </p:spPr>
        <p:style>
          <a:lnRef idx="1">
            <a:schemeClr val="accent1"/>
          </a:lnRef>
          <a:fillRef idx="0">
            <a:schemeClr val="accent1"/>
          </a:fillRef>
          <a:effectRef idx="0">
            <a:schemeClr val="accent1"/>
          </a:effectRef>
          <a:fontRef idx="minor">
            <a:schemeClr val="tx1"/>
          </a:fontRef>
        </p:style>
      </p:cxnSp>
      <p:sp>
        <p:nvSpPr>
          <p:cNvPr id="1036" name="Text Box 12"/>
          <p:cNvSpPr txBox="1">
            <a:spLocks noChangeArrowheads="1"/>
          </p:cNvSpPr>
          <p:nvPr/>
        </p:nvSpPr>
        <p:spPr bwMode="auto">
          <a:xfrm>
            <a:off x="2971800" y="457200"/>
            <a:ext cx="5791200" cy="214313"/>
          </a:xfrm>
          <a:prstGeom prst="rect">
            <a:avLst/>
          </a:prstGeom>
          <a:noFill/>
          <a:ln w="9525">
            <a:noFill/>
            <a:miter lim="800000"/>
            <a:headEnd/>
            <a:tailEnd/>
          </a:ln>
        </p:spPr>
        <p:txBody>
          <a:bodyPr>
            <a:spAutoFit/>
          </a:bodyPr>
          <a:lstStyle/>
          <a:p>
            <a:pPr>
              <a:defRPr/>
            </a:pPr>
            <a:r>
              <a:rPr lang="en-US" sz="800" b="1" dirty="0"/>
              <a:t>Document Title   </a:t>
            </a:r>
            <a:r>
              <a:rPr lang="en-US" sz="800" b="1" dirty="0">
                <a:solidFill>
                  <a:srgbClr val="1195D3"/>
                </a:solidFill>
              </a:rPr>
              <a:t>|</a:t>
            </a:r>
            <a:r>
              <a:rPr lang="en-US" sz="800" b="1" dirty="0"/>
              <a:t>   Presenter’s Name &amp; Job Title   </a:t>
            </a:r>
            <a:r>
              <a:rPr lang="en-US" sz="800" b="1" dirty="0">
                <a:solidFill>
                  <a:srgbClr val="1195D3"/>
                </a:solidFill>
              </a:rPr>
              <a:t>| </a:t>
            </a:r>
            <a:r>
              <a:rPr lang="en-US" sz="800" b="1" dirty="0"/>
              <a:t>  </a:t>
            </a:r>
            <a:r>
              <a:rPr lang="en-US" sz="800" dirty="0"/>
              <a:t>Date</a:t>
            </a:r>
            <a:endParaRPr lang="en-US" dirty="0"/>
          </a:p>
        </p:txBody>
      </p:sp>
    </p:spTree>
  </p:cSld>
  <p:clrMap bg1="lt1" tx1="dk1" bg2="lt2" tx2="dk2" accent1="accent1" accent2="accent2" accent3="accent3" accent4="accent4" accent5="accent5" accent6="accent6" hlink="hlink" folHlink="folHlink"/>
  <p:sldLayoutIdLst>
    <p:sldLayoutId id="2147483680"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1" r:id="rId10"/>
  </p:sldLayoutIdLst>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ea typeface="ＭＳ Ｐゴシック" pitchFamily="-64" charset="-128"/>
        </a:defRPr>
      </a:lvl2pPr>
      <a:lvl3pPr algn="l" rtl="0" eaLnBrk="1" fontAlgn="base" hangingPunct="1">
        <a:spcBef>
          <a:spcPct val="0"/>
        </a:spcBef>
        <a:spcAft>
          <a:spcPct val="0"/>
        </a:spcAft>
        <a:defRPr sz="3600" b="1">
          <a:solidFill>
            <a:schemeClr val="tx2"/>
          </a:solidFill>
          <a:latin typeface="Arial" charset="0"/>
          <a:ea typeface="ＭＳ Ｐゴシック" pitchFamily="-64" charset="-128"/>
        </a:defRPr>
      </a:lvl3pPr>
      <a:lvl4pPr algn="l" rtl="0" eaLnBrk="1" fontAlgn="base" hangingPunct="1">
        <a:spcBef>
          <a:spcPct val="0"/>
        </a:spcBef>
        <a:spcAft>
          <a:spcPct val="0"/>
        </a:spcAft>
        <a:defRPr sz="3600" b="1">
          <a:solidFill>
            <a:schemeClr val="tx2"/>
          </a:solidFill>
          <a:latin typeface="Arial" charset="0"/>
          <a:ea typeface="ＭＳ Ｐゴシック" pitchFamily="-64" charset="-128"/>
        </a:defRPr>
      </a:lvl4pPr>
      <a:lvl5pPr algn="l" rtl="0" eaLnBrk="1" fontAlgn="base" hangingPunct="1">
        <a:spcBef>
          <a:spcPct val="0"/>
        </a:spcBef>
        <a:spcAft>
          <a:spcPct val="0"/>
        </a:spcAft>
        <a:defRPr sz="3600" b="1">
          <a:solidFill>
            <a:schemeClr val="tx2"/>
          </a:solidFill>
          <a:latin typeface="Arial" charset="0"/>
          <a:ea typeface="ＭＳ Ｐゴシック" pitchFamily="-64" charset="-128"/>
        </a:defRPr>
      </a:lvl5pPr>
      <a:lvl6pPr marL="457200" algn="l" rtl="0" eaLnBrk="1" fontAlgn="base" hangingPunct="1">
        <a:spcBef>
          <a:spcPct val="0"/>
        </a:spcBef>
        <a:spcAft>
          <a:spcPct val="0"/>
        </a:spcAft>
        <a:defRPr sz="3600" b="1">
          <a:solidFill>
            <a:schemeClr val="tx2"/>
          </a:solidFill>
          <a:latin typeface="Arial" charset="0"/>
          <a:ea typeface="ＭＳ Ｐゴシック" pitchFamily="-64" charset="-128"/>
        </a:defRPr>
      </a:lvl6pPr>
      <a:lvl7pPr marL="914400" algn="l" rtl="0" eaLnBrk="1" fontAlgn="base" hangingPunct="1">
        <a:spcBef>
          <a:spcPct val="0"/>
        </a:spcBef>
        <a:spcAft>
          <a:spcPct val="0"/>
        </a:spcAft>
        <a:defRPr sz="3600" b="1">
          <a:solidFill>
            <a:schemeClr val="tx2"/>
          </a:solidFill>
          <a:latin typeface="Arial" charset="0"/>
          <a:ea typeface="ＭＳ Ｐゴシック" pitchFamily="-64" charset="-128"/>
        </a:defRPr>
      </a:lvl7pPr>
      <a:lvl8pPr marL="1371600" algn="l" rtl="0" eaLnBrk="1" fontAlgn="base" hangingPunct="1">
        <a:spcBef>
          <a:spcPct val="0"/>
        </a:spcBef>
        <a:spcAft>
          <a:spcPct val="0"/>
        </a:spcAft>
        <a:defRPr sz="3600" b="1">
          <a:solidFill>
            <a:schemeClr val="tx2"/>
          </a:solidFill>
          <a:latin typeface="Arial" charset="0"/>
          <a:ea typeface="ＭＳ Ｐゴシック" pitchFamily="-64" charset="-128"/>
        </a:defRPr>
      </a:lvl8pPr>
      <a:lvl9pPr marL="1828800" algn="l" rtl="0" eaLnBrk="1" fontAlgn="base" hangingPunct="1">
        <a:spcBef>
          <a:spcPct val="0"/>
        </a:spcBef>
        <a:spcAft>
          <a:spcPct val="0"/>
        </a:spcAft>
        <a:defRPr sz="3600" b="1">
          <a:solidFill>
            <a:schemeClr val="tx2"/>
          </a:solidFill>
          <a:latin typeface="Arial" charset="0"/>
          <a:ea typeface="ＭＳ Ｐゴシック" pitchFamily="-64" charset="-128"/>
        </a:defRPr>
      </a:lvl9pPr>
    </p:titleStyle>
    <p:bodyStyle>
      <a:lvl1pPr marL="342900" indent="-342900" algn="l" rtl="0" eaLnBrk="1" fontAlgn="base" hangingPunct="1">
        <a:spcBef>
          <a:spcPct val="20000"/>
        </a:spcBef>
        <a:spcAft>
          <a:spcPct val="0"/>
        </a:spcAft>
        <a:buClr>
          <a:srgbClr val="1195D3"/>
        </a:buClr>
        <a:buFont typeface="Wingdings" pitchFamily="-64" charset="2"/>
        <a:buChar char="§"/>
        <a:defRPr sz="3200">
          <a:solidFill>
            <a:schemeClr val="tx1"/>
          </a:solidFill>
          <a:latin typeface="+mn-lt"/>
          <a:ea typeface="+mn-ea"/>
          <a:cs typeface="+mn-cs"/>
        </a:defRPr>
      </a:lvl1pPr>
      <a:lvl2pPr marL="819150" indent="-285750" algn="l" rtl="0" eaLnBrk="1" fontAlgn="base" hangingPunct="1">
        <a:spcBef>
          <a:spcPct val="20000"/>
        </a:spcBef>
        <a:spcAft>
          <a:spcPct val="0"/>
        </a:spcAft>
        <a:buClr>
          <a:srgbClr val="1195D3"/>
        </a:buClr>
        <a:buFont typeface="Wingdings" pitchFamily="-64" charset="2"/>
        <a:buChar char="§"/>
        <a:defRPr sz="2800">
          <a:solidFill>
            <a:schemeClr val="tx1"/>
          </a:solidFill>
          <a:latin typeface="+mn-lt"/>
          <a:ea typeface="+mn-ea"/>
        </a:defRPr>
      </a:lvl2pPr>
      <a:lvl3pPr marL="1238250" indent="-228600" algn="l" rtl="0" eaLnBrk="1" fontAlgn="base" hangingPunct="1">
        <a:spcBef>
          <a:spcPct val="20000"/>
        </a:spcBef>
        <a:spcAft>
          <a:spcPct val="0"/>
        </a:spcAft>
        <a:buClr>
          <a:srgbClr val="1195D3"/>
        </a:buClr>
        <a:buFont typeface="Wingdings" pitchFamily="-64" charset="2"/>
        <a:buChar char="§"/>
        <a:defRPr sz="2400">
          <a:solidFill>
            <a:schemeClr val="tx1"/>
          </a:solidFill>
          <a:latin typeface="+mn-lt"/>
          <a:ea typeface="+mn-ea"/>
        </a:defRPr>
      </a:lvl3pPr>
      <a:lvl4pPr marL="16573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4pPr>
      <a:lvl5pPr marL="20764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5pPr>
      <a:lvl6pPr marL="25336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6pPr>
      <a:lvl7pPr marL="29908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7pPr>
      <a:lvl8pPr marL="34480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8pPr>
      <a:lvl9pPr marL="3905250" indent="-228600" algn="l" rtl="0" eaLnBrk="1" fontAlgn="base" hangingPunct="1">
        <a:spcBef>
          <a:spcPct val="20000"/>
        </a:spcBef>
        <a:spcAft>
          <a:spcPct val="0"/>
        </a:spcAft>
        <a:buClr>
          <a:srgbClr val="1195D3"/>
        </a:buClr>
        <a:buFont typeface="Wingdings" pitchFamily="-6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ahUKEwjX1MX8tr_JAhXDtBQKHQVjBfQQjRwIBw&amp;url=http://www.nottinghaminsight.org.uk/insight/key-datasets/customer/what-is-customer-insight.aspx&amp;psig=AFQjCNEGXeDSU7pamMkFyvJ_YhIF-FBEWQ&amp;ust=144922298502891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hyperlink" Target="https://www.google.co.uk/url?sa=i&amp;rct=j&amp;q=&amp;esrc=s&amp;frm=1&amp;source=images&amp;cd=&amp;ved=0ahUKEwj4xoqzuL_JAhXCbRQKHZpWBFcQjRwIBw&amp;url=https://nationalvetcontent.edu.au/alfresco/d/d/workspace/SpacesStore/0e1b17a4-e363-47b6-ad91-25e60a7cad41/ims/improve/organisational_culture.htm&amp;psig=AFQjCNHZBV4SodpSxb_ZMfthmrb6CBMlDA&amp;ust=144922349401177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subTitle" idx="1"/>
          </p:nvPr>
        </p:nvSpPr>
        <p:spPr>
          <a:xfrm>
            <a:off x="731520" y="5940368"/>
            <a:ext cx="6752924" cy="1326682"/>
          </a:xfrm>
        </p:spPr>
        <p:txBody>
          <a:bodyPr/>
          <a:lstStyle/>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731520" y="1751798"/>
            <a:ext cx="7121089" cy="4062651"/>
          </a:xfrm>
          <a:prstGeom prst="rect">
            <a:avLst/>
          </a:prstGeom>
        </p:spPr>
        <p:txBody>
          <a:bodyPr wrap="square">
            <a:spAutoFit/>
          </a:bodyPr>
          <a:lstStyle/>
          <a:p>
            <a:pPr algn="ctr">
              <a:lnSpc>
                <a:spcPct val="150000"/>
              </a:lnSpc>
            </a:pPr>
            <a:r>
              <a:rPr lang="en-GB" sz="3200" dirty="0">
                <a:solidFill>
                  <a:schemeClr val="bg1"/>
                </a:solidFill>
              </a:rPr>
              <a:t>Customer Services Excellence (CSE) workshop</a:t>
            </a:r>
          </a:p>
          <a:p>
            <a:pPr>
              <a:lnSpc>
                <a:spcPct val="150000"/>
              </a:lnSpc>
            </a:pPr>
            <a:endParaRPr lang="en-GB" sz="2000" dirty="0">
              <a:solidFill>
                <a:schemeClr val="bg1"/>
              </a:solidFill>
            </a:endParaRPr>
          </a:p>
          <a:p>
            <a:pPr>
              <a:lnSpc>
                <a:spcPct val="150000"/>
              </a:lnSpc>
            </a:pPr>
            <a:r>
              <a:rPr lang="en-GB" sz="2000" dirty="0">
                <a:solidFill>
                  <a:schemeClr val="bg1"/>
                </a:solidFill>
              </a:rPr>
              <a:t>Cork University Library, Cork</a:t>
            </a:r>
            <a:r>
              <a:rPr lang="en-GB" sz="2000">
                <a:solidFill>
                  <a:schemeClr val="bg1"/>
                </a:solidFill>
              </a:rPr>
              <a:t>, </a:t>
            </a:r>
            <a:r>
              <a:rPr lang="en-GB" sz="2000" smtClean="0">
                <a:solidFill>
                  <a:schemeClr val="bg1"/>
                </a:solidFill>
              </a:rPr>
              <a:t>29 March 2017 </a:t>
            </a:r>
            <a:endParaRPr lang="en-GB" sz="2000" dirty="0">
              <a:solidFill>
                <a:schemeClr val="bg1"/>
              </a:solidFill>
            </a:endParaRPr>
          </a:p>
          <a:p>
            <a:pPr>
              <a:lnSpc>
                <a:spcPct val="150000"/>
              </a:lnSpc>
            </a:pPr>
            <a:endParaRPr lang="en-GB" sz="2000" dirty="0">
              <a:solidFill>
                <a:schemeClr val="bg1"/>
              </a:solidFill>
            </a:endParaRPr>
          </a:p>
          <a:p>
            <a:pPr>
              <a:lnSpc>
                <a:spcPct val="150000"/>
              </a:lnSpc>
            </a:pPr>
            <a:r>
              <a:rPr lang="en-GB" sz="1600" dirty="0">
                <a:solidFill>
                  <a:schemeClr val="bg1"/>
                </a:solidFill>
              </a:rPr>
              <a:t>Dr Graham Walton, Honorary Research Fellow, Centre for Information Management, Loughborough University and Customer Services Excellence Assessor</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2889714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dirty="0"/>
              <a:t>1.	Customer Insight</a:t>
            </a:r>
          </a:p>
        </p:txBody>
      </p:sp>
      <p:sp>
        <p:nvSpPr>
          <p:cNvPr id="4" name="Content Placeholder 3"/>
          <p:cNvSpPr>
            <a:spLocks noGrp="1"/>
          </p:cNvSpPr>
          <p:nvPr>
            <p:ph type="subTitle" idx="1"/>
          </p:nvPr>
        </p:nvSpPr>
        <p:spPr/>
        <p:txBody>
          <a:bodyPr/>
          <a:lstStyle/>
          <a:p>
            <a:pPr>
              <a:lnSpc>
                <a:spcPct val="150000"/>
              </a:lnSpc>
              <a:buFont typeface="Arial" panose="020B0604020202020204" pitchFamily="34" charset="0"/>
              <a:buChar char="•"/>
            </a:pPr>
            <a:r>
              <a:rPr lang="en-GB" sz="2400" dirty="0"/>
              <a:t>Customer Identification</a:t>
            </a:r>
          </a:p>
          <a:p>
            <a:pPr>
              <a:lnSpc>
                <a:spcPct val="150000"/>
              </a:lnSpc>
              <a:buFont typeface="Arial" panose="020B0604020202020204" pitchFamily="34" charset="0"/>
              <a:buChar char="•"/>
            </a:pPr>
            <a:r>
              <a:rPr lang="en-GB" sz="2400" dirty="0"/>
              <a:t>Engagement and Consultation</a:t>
            </a:r>
          </a:p>
          <a:p>
            <a:pPr>
              <a:lnSpc>
                <a:spcPct val="150000"/>
              </a:lnSpc>
              <a:buFont typeface="Arial" panose="020B0604020202020204" pitchFamily="34" charset="0"/>
              <a:buChar char="•"/>
            </a:pPr>
            <a:r>
              <a:rPr lang="en-GB" sz="2400" dirty="0"/>
              <a:t>Customer Satisfaction</a:t>
            </a:r>
          </a:p>
        </p:txBody>
      </p:sp>
      <p:pic>
        <p:nvPicPr>
          <p:cNvPr id="3074" name="Picture 2" descr="http://www.nottinghaminsight.org.uk/insight/images/customer/cogs.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7190070" y="4531895"/>
            <a:ext cx="1399049" cy="173149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389202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2. Culture of the Organisation</a:t>
            </a:r>
          </a:p>
        </p:txBody>
      </p:sp>
      <p:sp>
        <p:nvSpPr>
          <p:cNvPr id="4" name="Content Placeholder 3"/>
          <p:cNvSpPr>
            <a:spLocks noGrp="1"/>
          </p:cNvSpPr>
          <p:nvPr>
            <p:ph idx="1"/>
          </p:nvPr>
        </p:nvSpPr>
        <p:spPr>
          <a:xfrm>
            <a:off x="1231983" y="2518533"/>
            <a:ext cx="4758813" cy="3167587"/>
          </a:xfrm>
        </p:spPr>
        <p:txBody>
          <a:bodyPr/>
          <a:lstStyle/>
          <a:p>
            <a:pPr>
              <a:lnSpc>
                <a:spcPct val="150000"/>
              </a:lnSpc>
              <a:buFont typeface="Arial" panose="020B0604020202020204" pitchFamily="34" charset="0"/>
              <a:buChar char="•"/>
            </a:pPr>
            <a:r>
              <a:rPr lang="en-GB" sz="2400" dirty="0"/>
              <a:t>Leadership</a:t>
            </a:r>
          </a:p>
          <a:p>
            <a:pPr>
              <a:lnSpc>
                <a:spcPct val="150000"/>
              </a:lnSpc>
              <a:buFont typeface="Arial" panose="020B0604020202020204" pitchFamily="34" charset="0"/>
              <a:buChar char="•"/>
            </a:pPr>
            <a:r>
              <a:rPr lang="en-GB" sz="2400" dirty="0"/>
              <a:t>Policy and Culture</a:t>
            </a:r>
          </a:p>
          <a:p>
            <a:pPr>
              <a:lnSpc>
                <a:spcPct val="150000"/>
              </a:lnSpc>
              <a:buFont typeface="Arial" panose="020B0604020202020204" pitchFamily="34" charset="0"/>
              <a:buChar char="•"/>
            </a:pPr>
            <a:r>
              <a:rPr lang="en-GB" sz="2400" dirty="0"/>
              <a:t>Staff Professionalism and Attitude</a:t>
            </a:r>
          </a:p>
          <a:p>
            <a:pPr algn="ctr"/>
            <a:endParaRPr lang="en-GB" sz="1800" dirty="0"/>
          </a:p>
        </p:txBody>
      </p:sp>
      <p:pic>
        <p:nvPicPr>
          <p:cNvPr id="4098" name="Picture 2" descr="https://encrypted-tbn3.gstatic.com/images?q=tbn:ANd9GcSmOzKI7xQfTYTw41yEHvx9iwidco-SZSXkp9LDOjoldufdezfc7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4461" y="4236720"/>
            <a:ext cx="4491790" cy="218327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1032925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3. Information and Access</a:t>
            </a:r>
          </a:p>
        </p:txBody>
      </p:sp>
      <p:sp>
        <p:nvSpPr>
          <p:cNvPr id="4" name="Content Placeholder 3"/>
          <p:cNvSpPr>
            <a:spLocks noGrp="1"/>
          </p:cNvSpPr>
          <p:nvPr>
            <p:ph idx="1"/>
          </p:nvPr>
        </p:nvSpPr>
        <p:spPr>
          <a:xfrm>
            <a:off x="1063376" y="2766245"/>
            <a:ext cx="7509387" cy="3352799"/>
          </a:xfrm>
        </p:spPr>
        <p:txBody>
          <a:bodyPr/>
          <a:lstStyle/>
          <a:p>
            <a:pPr>
              <a:lnSpc>
                <a:spcPct val="150000"/>
              </a:lnSpc>
              <a:buFont typeface="Arial" panose="020B0604020202020204" pitchFamily="34" charset="0"/>
              <a:buChar char="•"/>
            </a:pPr>
            <a:r>
              <a:rPr lang="en-GB" sz="2400" dirty="0"/>
              <a:t>Range of Information</a:t>
            </a:r>
          </a:p>
          <a:p>
            <a:pPr>
              <a:lnSpc>
                <a:spcPct val="150000"/>
              </a:lnSpc>
              <a:buFont typeface="Arial" panose="020B0604020202020204" pitchFamily="34" charset="0"/>
              <a:buChar char="•"/>
            </a:pPr>
            <a:r>
              <a:rPr lang="en-GB" sz="2400" dirty="0"/>
              <a:t>Quality of Information</a:t>
            </a:r>
          </a:p>
          <a:p>
            <a:pPr>
              <a:lnSpc>
                <a:spcPct val="150000"/>
              </a:lnSpc>
              <a:buFont typeface="Arial" panose="020B0604020202020204" pitchFamily="34" charset="0"/>
              <a:buChar char="•"/>
            </a:pPr>
            <a:r>
              <a:rPr lang="en-GB" sz="2400" dirty="0"/>
              <a:t>Access</a:t>
            </a:r>
          </a:p>
          <a:p>
            <a:pPr>
              <a:lnSpc>
                <a:spcPct val="150000"/>
              </a:lnSpc>
              <a:buFont typeface="Arial" panose="020B0604020202020204" pitchFamily="34" charset="0"/>
              <a:buChar char="•"/>
            </a:pPr>
            <a:r>
              <a:rPr lang="en-GB" sz="2400" dirty="0"/>
              <a:t>Collaborative working</a:t>
            </a:r>
          </a:p>
        </p:txBody>
      </p:sp>
      <p:pic>
        <p:nvPicPr>
          <p:cNvPr id="1026" name="Picture 2" descr="H:\Desktop\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17" y="3002281"/>
            <a:ext cx="3745526" cy="2164082"/>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2824390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4. Delivery </a:t>
            </a:r>
          </a:p>
        </p:txBody>
      </p:sp>
      <p:sp>
        <p:nvSpPr>
          <p:cNvPr id="4" name="Content Placeholder 3"/>
          <p:cNvSpPr>
            <a:spLocks noGrp="1"/>
          </p:cNvSpPr>
          <p:nvPr>
            <p:ph idx="1"/>
          </p:nvPr>
        </p:nvSpPr>
        <p:spPr>
          <a:xfrm>
            <a:off x="1162665" y="2636646"/>
            <a:ext cx="7543800" cy="3352799"/>
          </a:xfrm>
        </p:spPr>
        <p:txBody>
          <a:bodyPr/>
          <a:lstStyle/>
          <a:p>
            <a:pPr>
              <a:lnSpc>
                <a:spcPct val="150000"/>
              </a:lnSpc>
              <a:buFont typeface="Arial" panose="020B0604020202020204" pitchFamily="34" charset="0"/>
              <a:buChar char="•"/>
            </a:pPr>
            <a:r>
              <a:rPr lang="en-GB" sz="2400" dirty="0"/>
              <a:t>Delivery standards</a:t>
            </a:r>
          </a:p>
          <a:p>
            <a:pPr>
              <a:lnSpc>
                <a:spcPct val="150000"/>
              </a:lnSpc>
              <a:buFont typeface="Arial" panose="020B0604020202020204" pitchFamily="34" charset="0"/>
              <a:buChar char="•"/>
            </a:pPr>
            <a:r>
              <a:rPr lang="en-GB" sz="2400" dirty="0"/>
              <a:t>Achieved outcomes</a:t>
            </a:r>
          </a:p>
          <a:p>
            <a:pPr>
              <a:lnSpc>
                <a:spcPct val="150000"/>
              </a:lnSpc>
              <a:buFont typeface="Arial" panose="020B0604020202020204" pitchFamily="34" charset="0"/>
              <a:buChar char="•"/>
            </a:pPr>
            <a:r>
              <a:rPr lang="en-GB" sz="2400" dirty="0"/>
              <a:t>Solution focused</a:t>
            </a:r>
          </a:p>
        </p:txBody>
      </p:sp>
      <p:pic>
        <p:nvPicPr>
          <p:cNvPr id="6146" name="Picture 2" descr="H:\Desktop\Solu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4596" y="2788657"/>
            <a:ext cx="2750908" cy="1829061"/>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3158464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5. Timeliness and quality of  </a:t>
            </a:r>
            <a:br>
              <a:rPr lang="en-GB" sz="2800" dirty="0"/>
            </a:br>
            <a:r>
              <a:rPr lang="en-GB" sz="2800" dirty="0"/>
              <a:t>Service </a:t>
            </a:r>
          </a:p>
        </p:txBody>
      </p:sp>
      <p:sp>
        <p:nvSpPr>
          <p:cNvPr id="4" name="Content Placeholder 3"/>
          <p:cNvSpPr>
            <a:spLocks noGrp="1"/>
          </p:cNvSpPr>
          <p:nvPr>
            <p:ph idx="1"/>
          </p:nvPr>
        </p:nvSpPr>
        <p:spPr>
          <a:xfrm>
            <a:off x="1103672" y="2734968"/>
            <a:ext cx="7543800" cy="3352799"/>
          </a:xfrm>
        </p:spPr>
        <p:txBody>
          <a:bodyPr/>
          <a:lstStyle/>
          <a:p>
            <a:pPr>
              <a:lnSpc>
                <a:spcPct val="150000"/>
              </a:lnSpc>
              <a:buFont typeface="Arial" panose="020B0604020202020204" pitchFamily="34" charset="0"/>
              <a:buChar char="•"/>
            </a:pPr>
            <a:r>
              <a:rPr lang="en-GB" sz="2400" dirty="0"/>
              <a:t>Standards for timeliness and quality</a:t>
            </a:r>
          </a:p>
          <a:p>
            <a:pPr>
              <a:lnSpc>
                <a:spcPct val="150000"/>
              </a:lnSpc>
              <a:buFont typeface="Arial" panose="020B0604020202020204" pitchFamily="34" charset="0"/>
              <a:buChar char="•"/>
            </a:pPr>
            <a:r>
              <a:rPr lang="en-GB" sz="2400" dirty="0"/>
              <a:t>Timely outcomes</a:t>
            </a:r>
          </a:p>
          <a:p>
            <a:pPr>
              <a:lnSpc>
                <a:spcPct val="150000"/>
              </a:lnSpc>
              <a:buFont typeface="Arial" panose="020B0604020202020204" pitchFamily="34" charset="0"/>
              <a:buChar char="•"/>
            </a:pPr>
            <a:r>
              <a:rPr lang="en-GB" sz="2400" dirty="0"/>
              <a:t>Achieved timely delivery</a:t>
            </a:r>
          </a:p>
        </p:txBody>
      </p:sp>
      <p:pic>
        <p:nvPicPr>
          <p:cNvPr id="2050" name="Picture 2" descr="H:\Desktop\Tim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8861" y="4217988"/>
            <a:ext cx="3533136" cy="2271302"/>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4165676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718" y="1752600"/>
            <a:ext cx="7555282" cy="602293"/>
          </a:xfrm>
        </p:spPr>
        <p:txBody>
          <a:bodyPr/>
          <a:lstStyle/>
          <a:p>
            <a:pPr algn="ctr"/>
            <a:r>
              <a:rPr lang="en-GB" sz="2800" dirty="0"/>
              <a:t>Compliance levels</a:t>
            </a:r>
          </a:p>
        </p:txBody>
      </p:sp>
      <p:sp>
        <p:nvSpPr>
          <p:cNvPr id="4" name="Content Placeholder 3"/>
          <p:cNvSpPr>
            <a:spLocks noGrp="1"/>
          </p:cNvSpPr>
          <p:nvPr>
            <p:ph type="subTitle" idx="1"/>
          </p:nvPr>
        </p:nvSpPr>
        <p:spPr>
          <a:xfrm>
            <a:off x="826718" y="2354893"/>
            <a:ext cx="7555282" cy="1628384"/>
          </a:xfrm>
        </p:spPr>
        <p:txBody>
          <a:bodyPr/>
          <a:lstStyle/>
          <a:p>
            <a:r>
              <a:rPr lang="en-GB" sz="2000" dirty="0"/>
              <a:t>Compliance Plus – Your organisation can demonstrate behaviours or practices that exceed the requirements of the standard</a:t>
            </a:r>
          </a:p>
          <a:p>
            <a:r>
              <a:rPr lang="en-GB" sz="2000" dirty="0"/>
              <a:t>Compliant - Your organisation has a variety of good quality evidence that demonstrates that you comply fully with this element. </a:t>
            </a:r>
          </a:p>
          <a:p>
            <a:r>
              <a:rPr lang="en-GB" sz="2000" dirty="0"/>
              <a:t> Partial Compliance – Your organisation has some evidence but there are gaps</a:t>
            </a:r>
          </a:p>
          <a:p>
            <a:r>
              <a:rPr lang="en-GB" sz="2000" dirty="0"/>
              <a:t> Non- Compliant - Your organisation has little or no evidence of compliance. </a:t>
            </a:r>
            <a:endParaRPr lang="en-GB" dirty="0"/>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81256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520" y="1771851"/>
            <a:ext cx="7573478" cy="1143000"/>
          </a:xfrm>
        </p:spPr>
        <p:txBody>
          <a:bodyPr/>
          <a:lstStyle/>
          <a:p>
            <a:r>
              <a:rPr lang="en-GB" sz="2800" dirty="0"/>
              <a:t>Customer journey mapping exercise</a:t>
            </a:r>
          </a:p>
        </p:txBody>
      </p:sp>
      <p:sp>
        <p:nvSpPr>
          <p:cNvPr id="4" name="Content Placeholder 3"/>
          <p:cNvSpPr>
            <a:spLocks noGrp="1"/>
          </p:cNvSpPr>
          <p:nvPr>
            <p:ph type="subTitle" idx="1"/>
          </p:nvPr>
        </p:nvSpPr>
        <p:spPr>
          <a:xfrm>
            <a:off x="2138412" y="2698315"/>
            <a:ext cx="4724400" cy="685800"/>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pic>
        <p:nvPicPr>
          <p:cNvPr id="3" name="Picture 2"/>
          <p:cNvPicPr>
            <a:picLocks noChangeAspect="1"/>
          </p:cNvPicPr>
          <p:nvPr/>
        </p:nvPicPr>
        <p:blipFill>
          <a:blip r:embed="rId5"/>
          <a:stretch>
            <a:fillRect/>
          </a:stretch>
        </p:blipFill>
        <p:spPr>
          <a:xfrm>
            <a:off x="577515" y="2800952"/>
            <a:ext cx="6214045" cy="3420684"/>
          </a:xfrm>
          <a:prstGeom prst="rect">
            <a:avLst/>
          </a:prstGeom>
        </p:spPr>
      </p:pic>
    </p:spTree>
    <p:extLst>
      <p:ext uri="{BB962C8B-B14F-4D97-AF65-F5344CB8AC3E}">
        <p14:creationId xmlns:p14="http://schemas.microsoft.com/office/powerpoint/2010/main" val="666890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3404" y="2698315"/>
            <a:ext cx="7377194" cy="3811006"/>
          </a:xfrm>
        </p:spPr>
        <p:txBody>
          <a:bodyPr/>
          <a:lstStyle/>
          <a:p>
            <a:r>
              <a:rPr lang="en-GB" sz="2800" dirty="0"/>
              <a:t>External quality frameworks for academic libraries: CSE vs LibQual</a:t>
            </a:r>
            <a:br>
              <a:rPr lang="en-GB" sz="2800" dirty="0"/>
            </a:br>
            <a:r>
              <a:rPr lang="en-GB" sz="2800" dirty="0"/>
              <a:t/>
            </a:r>
            <a:br>
              <a:rPr lang="en-GB" sz="2800" dirty="0"/>
            </a:br>
            <a:r>
              <a:rPr lang="en-GB" sz="2800" dirty="0"/>
              <a:t>Providing structure</a:t>
            </a:r>
            <a:br>
              <a:rPr lang="en-GB" sz="2800" dirty="0"/>
            </a:br>
            <a:r>
              <a:rPr lang="en-GB" sz="2800" dirty="0"/>
              <a:t>Generic vs library specific</a:t>
            </a:r>
            <a:br>
              <a:rPr lang="en-GB" sz="2800" dirty="0"/>
            </a:br>
            <a:r>
              <a:rPr lang="en-GB" sz="2800" dirty="0"/>
              <a:t>Geographical coverage</a:t>
            </a:r>
            <a:br>
              <a:rPr lang="en-GB" sz="2800" dirty="0"/>
            </a:br>
            <a:r>
              <a:rPr lang="en-GB" sz="2800" dirty="0"/>
              <a:t>Costs and workload</a:t>
            </a:r>
            <a:br>
              <a:rPr lang="en-GB" sz="2800" dirty="0"/>
            </a:br>
            <a:r>
              <a:rPr lang="en-GB" sz="2800" dirty="0"/>
              <a:t>Evidence</a:t>
            </a:r>
            <a:br>
              <a:rPr lang="en-GB" sz="2800" dirty="0"/>
            </a:br>
            <a:r>
              <a:rPr lang="en-GB" sz="2800" dirty="0"/>
              <a:t>Implications for managing framework</a:t>
            </a:r>
            <a:br>
              <a:rPr lang="en-GB" sz="2800" dirty="0"/>
            </a:br>
            <a:r>
              <a:rPr lang="en-GB" sz="2800" dirty="0"/>
              <a:t/>
            </a:r>
            <a:br>
              <a:rPr lang="en-GB" sz="2800" dirty="0"/>
            </a:br>
            <a:r>
              <a:rPr lang="en-GB" sz="2800" dirty="0"/>
              <a:t/>
            </a:r>
            <a:br>
              <a:rPr lang="en-GB" sz="2800" dirty="0"/>
            </a:br>
            <a:r>
              <a:rPr lang="en-GB" sz="2800" dirty="0"/>
              <a:t/>
            </a:r>
            <a:br>
              <a:rPr lang="en-GB" sz="2800" dirty="0"/>
            </a:br>
            <a:r>
              <a:rPr lang="en-GB" sz="2800" dirty="0"/>
              <a:t/>
            </a:r>
            <a:br>
              <a:rPr lang="en-GB" sz="2800" dirty="0"/>
            </a:br>
            <a:endParaRPr lang="en-GB" sz="2800" dirty="0"/>
          </a:p>
        </p:txBody>
      </p:sp>
      <p:sp>
        <p:nvSpPr>
          <p:cNvPr id="4" name="Content Placeholder 3"/>
          <p:cNvSpPr>
            <a:spLocks noGrp="1"/>
          </p:cNvSpPr>
          <p:nvPr>
            <p:ph type="subTitle" idx="1"/>
          </p:nvPr>
        </p:nvSpPr>
        <p:spPr>
          <a:xfrm>
            <a:off x="2743200" y="2698315"/>
            <a:ext cx="4119611" cy="685800"/>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109134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434" y="1752599"/>
            <a:ext cx="7777566" cy="3618815"/>
          </a:xfrm>
        </p:spPr>
        <p:txBody>
          <a:bodyPr/>
          <a:lstStyle/>
          <a:p>
            <a:r>
              <a:rPr lang="en-GB" sz="2800" dirty="0"/>
              <a:t>Q &amp; A about customer services excellence: one hat as librarian and one hat as assessor</a:t>
            </a:r>
          </a:p>
        </p:txBody>
      </p:sp>
      <p:sp>
        <p:nvSpPr>
          <p:cNvPr id="4" name="Content Placeholder 3"/>
          <p:cNvSpPr>
            <a:spLocks noGrp="1"/>
          </p:cNvSpPr>
          <p:nvPr>
            <p:ph type="subTitle" idx="1"/>
          </p:nvPr>
        </p:nvSpPr>
        <p:spPr>
          <a:xfrm>
            <a:off x="2138412" y="2698315"/>
            <a:ext cx="4724400" cy="685800"/>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2294519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2152" y="1752600"/>
            <a:ext cx="7409848" cy="461211"/>
          </a:xfrm>
        </p:spPr>
        <p:txBody>
          <a:bodyPr/>
          <a:lstStyle/>
          <a:p>
            <a:r>
              <a:rPr lang="en-GB" sz="2800" dirty="0"/>
              <a:t>Workshop 2: evidence and the library customer experience</a:t>
            </a:r>
          </a:p>
        </p:txBody>
      </p:sp>
      <p:sp>
        <p:nvSpPr>
          <p:cNvPr id="4" name="Content Placeholder 3"/>
          <p:cNvSpPr>
            <a:spLocks noGrp="1"/>
          </p:cNvSpPr>
          <p:nvPr>
            <p:ph type="subTitle" idx="1"/>
          </p:nvPr>
        </p:nvSpPr>
        <p:spPr>
          <a:xfrm>
            <a:off x="847023" y="2698314"/>
            <a:ext cx="7534977" cy="3201971"/>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
        <p:nvSpPr>
          <p:cNvPr id="3" name="Rectangle 2"/>
          <p:cNvSpPr/>
          <p:nvPr/>
        </p:nvSpPr>
        <p:spPr>
          <a:xfrm>
            <a:off x="376230" y="2557340"/>
            <a:ext cx="8380311" cy="3532442"/>
          </a:xfrm>
          <a:prstGeom prst="rect">
            <a:avLst/>
          </a:prstGeom>
        </p:spPr>
        <p:txBody>
          <a:bodyPr wrap="square">
            <a:spAutoFit/>
          </a:bodyPr>
          <a:lstStyle/>
          <a:p>
            <a:pPr>
              <a:lnSpc>
                <a:spcPct val="107000"/>
              </a:lnSpc>
              <a:spcAft>
                <a:spcPts val="800"/>
              </a:spcAft>
            </a:pPr>
            <a:endParaRPr lang="en-GB" sz="20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Group 1 (Criterion 1): What do different library customers want from the library? Identify between 3 and 5 different types of library user and the different things they want from the library. </a:t>
            </a:r>
            <a:endParaRPr lang="en-GB"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Group 2 (Criterion 2): What do library staff need to do to provide a good customer focussed library service? </a:t>
            </a:r>
            <a:endParaRPr lang="en-GB"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Group 3 (Criterion 3): How do you provide good customer focussed information about your library service to customers? </a:t>
            </a:r>
            <a:endParaRPr lang="en-GB"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058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520" y="1488687"/>
            <a:ext cx="7565457" cy="2158312"/>
          </a:xfrm>
        </p:spPr>
        <p:txBody>
          <a:bodyPr/>
          <a:lstStyle/>
          <a:p>
            <a:r>
              <a:rPr lang="en-GB" sz="1800" dirty="0"/>
              <a:t>Experience as an Assessor for Customer Services Excellence</a:t>
            </a:r>
            <a:br>
              <a:rPr lang="en-GB" sz="1800" dirty="0"/>
            </a:br>
            <a:r>
              <a:rPr lang="en-GB" sz="1800" dirty="0"/>
              <a:t/>
            </a:r>
            <a:br>
              <a:rPr lang="en-GB" sz="1800" dirty="0"/>
            </a:br>
            <a:r>
              <a:rPr lang="en-GB" sz="1400" b="0" dirty="0"/>
              <a:t>Customer Services Excellence Assessor since 2015</a:t>
            </a:r>
            <a:br>
              <a:rPr lang="en-GB" sz="1400" b="0" dirty="0"/>
            </a:br>
            <a:r>
              <a:rPr lang="en-GB" sz="1400" b="0" dirty="0"/>
              <a:t>Assesses over 20 different organisations in UK</a:t>
            </a:r>
            <a:br>
              <a:rPr lang="en-GB" sz="1400" b="0" dirty="0"/>
            </a:br>
            <a:r>
              <a:rPr lang="en-GB" sz="1400" b="0" dirty="0"/>
              <a:t>Range from the large (DVLA) to the small (housing association)</a:t>
            </a:r>
            <a:br>
              <a:rPr lang="en-GB" sz="1400" b="0" dirty="0"/>
            </a:br>
            <a:r>
              <a:rPr lang="en-GB" sz="1400" b="0" dirty="0"/>
              <a:t>CSE assessor for 4 university libraries</a:t>
            </a:r>
            <a:br>
              <a:rPr lang="en-GB" sz="1400" b="0" dirty="0"/>
            </a:br>
            <a:r>
              <a:rPr lang="en-GB" sz="1400" b="0" dirty="0"/>
              <a:t>Overseeing introduction of CSE across all services in one UK university </a:t>
            </a:r>
            <a:br>
              <a:rPr lang="en-GB" sz="1400" b="0" dirty="0"/>
            </a:br>
            <a:endParaRPr lang="en-GB" sz="1400" b="0" dirty="0"/>
          </a:p>
        </p:txBody>
      </p:sp>
      <p:sp>
        <p:nvSpPr>
          <p:cNvPr id="4" name="Content Placeholder 3"/>
          <p:cNvSpPr>
            <a:spLocks noGrp="1"/>
          </p:cNvSpPr>
          <p:nvPr>
            <p:ph type="subTitle" idx="1"/>
          </p:nvPr>
        </p:nvSpPr>
        <p:spPr>
          <a:xfrm>
            <a:off x="731520" y="5940368"/>
            <a:ext cx="6752924" cy="1326682"/>
          </a:xfrm>
        </p:spPr>
        <p:txBody>
          <a:bodyPr/>
          <a:lstStyle/>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933650" y="3976798"/>
            <a:ext cx="6995961" cy="1846659"/>
          </a:xfrm>
          <a:prstGeom prst="rect">
            <a:avLst/>
          </a:prstGeom>
        </p:spPr>
        <p:txBody>
          <a:bodyPr wrap="square">
            <a:spAutoFit/>
          </a:bodyPr>
          <a:lstStyle/>
          <a:p>
            <a:pPr>
              <a:lnSpc>
                <a:spcPct val="150000"/>
              </a:lnSpc>
            </a:pPr>
            <a:r>
              <a:rPr lang="en-GB" sz="2000" dirty="0">
                <a:solidFill>
                  <a:schemeClr val="bg1"/>
                </a:solidFill>
              </a:rPr>
              <a:t>Experience in academic libraries</a:t>
            </a:r>
          </a:p>
          <a:p>
            <a:pPr>
              <a:lnSpc>
                <a:spcPct val="150000"/>
              </a:lnSpc>
            </a:pPr>
            <a:r>
              <a:rPr lang="en-GB" sz="1400" dirty="0">
                <a:solidFill>
                  <a:schemeClr val="bg1"/>
                </a:solidFill>
              </a:rPr>
              <a:t>Worked for 35 years across Northumbria and Loughborough Universities’ Libraries</a:t>
            </a:r>
            <a:br>
              <a:rPr lang="en-GB" sz="1400" dirty="0">
                <a:solidFill>
                  <a:schemeClr val="bg1"/>
                </a:solidFill>
              </a:rPr>
            </a:br>
            <a:r>
              <a:rPr lang="en-GB" sz="1400" dirty="0">
                <a:solidFill>
                  <a:schemeClr val="bg1"/>
                </a:solidFill>
              </a:rPr>
              <a:t>Assistant Director where introduced CSE in 2008 and oversaw it for 7 years</a:t>
            </a:r>
            <a:br>
              <a:rPr lang="en-GB" sz="1400" dirty="0">
                <a:solidFill>
                  <a:schemeClr val="bg1"/>
                </a:solidFill>
              </a:rPr>
            </a:br>
            <a:r>
              <a:rPr lang="en-GB" sz="1400" dirty="0">
                <a:solidFill>
                  <a:schemeClr val="bg1"/>
                </a:solidFill>
              </a:rPr>
              <a:t>Honorary Research Fellow, Centre for Information Management 2014 -.</a:t>
            </a:r>
            <a:br>
              <a:rPr lang="en-GB" sz="1400" dirty="0">
                <a:solidFill>
                  <a:schemeClr val="bg1"/>
                </a:solidFill>
              </a:rPr>
            </a:br>
            <a:r>
              <a:rPr lang="en-GB" sz="1400" dirty="0">
                <a:solidFill>
                  <a:schemeClr val="bg1"/>
                </a:solidFill>
              </a:rPr>
              <a:t>Editor of </a:t>
            </a:r>
            <a:r>
              <a:rPr lang="en-GB" sz="1400" i="1" dirty="0">
                <a:solidFill>
                  <a:schemeClr val="bg1"/>
                </a:solidFill>
              </a:rPr>
              <a:t>New Review of Academic Librarianship</a:t>
            </a:r>
            <a:r>
              <a:rPr lang="en-GB" sz="1400" dirty="0">
                <a:solidFill>
                  <a:schemeClr val="bg1"/>
                </a:solidFill>
              </a:rPr>
              <a:t>, 2008 -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131101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2152" y="1752600"/>
            <a:ext cx="7409848" cy="875097"/>
          </a:xfrm>
        </p:spPr>
        <p:txBody>
          <a:bodyPr/>
          <a:lstStyle/>
          <a:p>
            <a:r>
              <a:rPr lang="en-GB" sz="2800" dirty="0"/>
              <a:t>Workshop 2: evidence and the library customer experience</a:t>
            </a:r>
          </a:p>
        </p:txBody>
      </p:sp>
      <p:sp>
        <p:nvSpPr>
          <p:cNvPr id="4" name="Content Placeholder 3"/>
          <p:cNvSpPr>
            <a:spLocks noGrp="1"/>
          </p:cNvSpPr>
          <p:nvPr>
            <p:ph type="subTitle" idx="1"/>
          </p:nvPr>
        </p:nvSpPr>
        <p:spPr>
          <a:xfrm>
            <a:off x="847023" y="2698314"/>
            <a:ext cx="7534977" cy="3201971"/>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
        <p:nvSpPr>
          <p:cNvPr id="3" name="Rectangle 2"/>
          <p:cNvSpPr/>
          <p:nvPr/>
        </p:nvSpPr>
        <p:spPr>
          <a:xfrm>
            <a:off x="376230" y="2557340"/>
            <a:ext cx="8380311" cy="3135410"/>
          </a:xfrm>
          <a:prstGeom prst="rect">
            <a:avLst/>
          </a:prstGeom>
        </p:spPr>
        <p:txBody>
          <a:bodyPr wrap="square">
            <a:spAutoFit/>
          </a:bodyPr>
          <a:lstStyle/>
          <a:p>
            <a:pPr>
              <a:lnSpc>
                <a:spcPct val="107000"/>
              </a:lnSpc>
              <a:spcAft>
                <a:spcPts val="800"/>
              </a:spcAft>
            </a:pPr>
            <a:endParaRPr lang="en-GB" sz="20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r>
              <a:rPr lang="en-GB" dirty="0">
                <a:solidFill>
                  <a:schemeClr val="bg1"/>
                </a:solidFill>
              </a:rPr>
              <a:t>Group 4 (Criterion 4): What are the Key Performance Indicators to show that you are providing a good library customer experience? </a:t>
            </a:r>
          </a:p>
          <a:p>
            <a:r>
              <a:rPr lang="en-GB" dirty="0">
                <a:solidFill>
                  <a:schemeClr val="bg1"/>
                </a:solidFill>
              </a:rPr>
              <a:t> </a:t>
            </a:r>
          </a:p>
          <a:p>
            <a:r>
              <a:rPr lang="en-GB" dirty="0">
                <a:solidFill>
                  <a:schemeClr val="bg1"/>
                </a:solidFill>
              </a:rPr>
              <a:t>Group 5 (Criterion 5) : What will show that your users of your digital library are having a good customer experience? </a:t>
            </a:r>
          </a:p>
          <a:p>
            <a:pPr>
              <a:lnSpc>
                <a:spcPct val="107000"/>
              </a:lnSpc>
              <a:spcAft>
                <a:spcPts val="800"/>
              </a:spcAft>
            </a:pPr>
            <a:r>
              <a:rPr lang="en-GB" dirty="0">
                <a:solidFill>
                  <a:schemeClr val="bg1"/>
                </a:solidFill>
                <a:latin typeface="Arial" panose="020B0604020202020204" pitchFamily="34" charset="0"/>
                <a:ea typeface="Calibri" panose="020F0502020204030204" pitchFamily="34" charset="0"/>
                <a:cs typeface="Times New Roman" panose="02020603050405020304" pitchFamily="18" charset="0"/>
              </a:rPr>
              <a:t> </a:t>
            </a:r>
            <a:endPar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3657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7022" y="1948304"/>
            <a:ext cx="7534977" cy="3047208"/>
          </a:xfrm>
        </p:spPr>
        <p:txBody>
          <a:bodyPr/>
          <a:lstStyle/>
          <a:p>
            <a:r>
              <a:rPr lang="en-GB" sz="2800" dirty="0"/>
              <a:t>Workshop 3: benefits of Customer Service Excellence for the library </a:t>
            </a:r>
            <a:br>
              <a:rPr lang="en-GB" sz="2800" dirty="0"/>
            </a:br>
            <a:r>
              <a:rPr lang="en-GB" sz="2800" dirty="0"/>
              <a:t/>
            </a:r>
            <a:br>
              <a:rPr lang="en-GB" sz="2800" dirty="0"/>
            </a:br>
            <a:r>
              <a:rPr lang="en-GB" sz="2800" dirty="0"/>
              <a:t>In your groups, identify 3 benefits that your library could gain from CSE</a:t>
            </a:r>
          </a:p>
        </p:txBody>
      </p:sp>
      <p:sp>
        <p:nvSpPr>
          <p:cNvPr id="4" name="Content Placeholder 3"/>
          <p:cNvSpPr>
            <a:spLocks noGrp="1"/>
          </p:cNvSpPr>
          <p:nvPr>
            <p:ph type="subTitle" idx="1"/>
          </p:nvPr>
        </p:nvSpPr>
        <p:spPr>
          <a:xfrm>
            <a:off x="847023" y="3917482"/>
            <a:ext cx="7534977" cy="1982803"/>
          </a:xfrm>
        </p:spPr>
        <p:txBody>
          <a:bodyPr/>
          <a:lstStyle/>
          <a:p>
            <a:r>
              <a:rPr lang="en-GB" sz="2000" dirty="0"/>
              <a:t> </a:t>
            </a:r>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
        <p:nvSpPr>
          <p:cNvPr id="3" name="Rectangle 2"/>
          <p:cNvSpPr/>
          <p:nvPr/>
        </p:nvSpPr>
        <p:spPr>
          <a:xfrm>
            <a:off x="376230" y="2557340"/>
            <a:ext cx="8380311" cy="919419"/>
          </a:xfrm>
          <a:prstGeom prst="rect">
            <a:avLst/>
          </a:prstGeom>
        </p:spPr>
        <p:txBody>
          <a:bodyPr wrap="square">
            <a:spAutoFit/>
          </a:bodyPr>
          <a:lstStyle/>
          <a:p>
            <a:pPr>
              <a:lnSpc>
                <a:spcPct val="107000"/>
              </a:lnSpc>
              <a:spcAft>
                <a:spcPts val="800"/>
              </a:spcAft>
            </a:pPr>
            <a:endParaRPr lang="en-GB" sz="20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8626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932" y="1752599"/>
            <a:ext cx="7762068" cy="3470329"/>
          </a:xfrm>
        </p:spPr>
        <p:txBody>
          <a:bodyPr/>
          <a:lstStyle/>
          <a:p>
            <a:r>
              <a:rPr lang="en-GB" sz="2800" dirty="0"/>
              <a:t>Workshop 4:</a:t>
            </a:r>
            <a:br>
              <a:rPr lang="en-GB" sz="2800" dirty="0"/>
            </a:br>
            <a:r>
              <a:rPr lang="en-GB" sz="2800" dirty="0"/>
              <a:t/>
            </a:r>
            <a:br>
              <a:rPr lang="en-GB" sz="2800" dirty="0"/>
            </a:br>
            <a:r>
              <a:rPr lang="en-GB" sz="2800" dirty="0"/>
              <a:t>What are the barriers to achieving customer services excellence?</a:t>
            </a:r>
            <a:br>
              <a:rPr lang="en-GB" sz="2800" dirty="0"/>
            </a:br>
            <a:r>
              <a:rPr lang="en-GB" sz="2800" dirty="0"/>
              <a:t/>
            </a:r>
            <a:br>
              <a:rPr lang="en-GB" sz="2800" dirty="0"/>
            </a:br>
            <a:r>
              <a:rPr lang="en-GB" sz="2800" dirty="0"/>
              <a:t>Identify reasons and add to the fishbone</a:t>
            </a:r>
            <a:br>
              <a:rPr lang="en-GB" sz="2800" dirty="0"/>
            </a:br>
            <a:endParaRPr lang="en-GB" sz="2800" dirty="0"/>
          </a:p>
        </p:txBody>
      </p:sp>
      <p:sp>
        <p:nvSpPr>
          <p:cNvPr id="4" name="Content Placeholder 3"/>
          <p:cNvSpPr>
            <a:spLocks noGrp="1"/>
          </p:cNvSpPr>
          <p:nvPr>
            <p:ph type="subTitle" idx="1"/>
          </p:nvPr>
        </p:nvSpPr>
        <p:spPr>
          <a:xfrm>
            <a:off x="2138412" y="2698315"/>
            <a:ext cx="4724400" cy="685800"/>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2569707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932" y="1752599"/>
            <a:ext cx="7762068" cy="4229747"/>
          </a:xfrm>
        </p:spPr>
        <p:txBody>
          <a:bodyPr/>
          <a:lstStyle/>
          <a:p>
            <a:r>
              <a:rPr lang="en-GB" sz="2800" dirty="0"/>
              <a:t>Workshop 4:</a:t>
            </a:r>
            <a:br>
              <a:rPr lang="en-GB" sz="2800" dirty="0"/>
            </a:br>
            <a:r>
              <a:rPr lang="en-GB" sz="2800" dirty="0"/>
              <a:t/>
            </a:r>
            <a:br>
              <a:rPr lang="en-GB" sz="2800" dirty="0"/>
            </a:br>
            <a:r>
              <a:rPr lang="en-GB" sz="2800" dirty="0"/>
              <a:t>What are the barriers to achieving customer services excellence?</a:t>
            </a:r>
            <a:br>
              <a:rPr lang="en-GB" sz="2800" dirty="0"/>
            </a:br>
            <a:r>
              <a:rPr lang="en-GB" sz="2800" dirty="0"/>
              <a:t/>
            </a:r>
            <a:br>
              <a:rPr lang="en-GB" sz="2800" dirty="0"/>
            </a:br>
            <a:r>
              <a:rPr lang="en-GB" sz="2800" dirty="0"/>
              <a:t/>
            </a:r>
            <a:br>
              <a:rPr lang="en-GB" sz="2800" dirty="0"/>
            </a:br>
            <a:r>
              <a:rPr lang="en-GB" sz="2800" dirty="0"/>
              <a:t>Take your colleagues’ flip chart and record the solutions to the barrier</a:t>
            </a:r>
            <a:br>
              <a:rPr lang="en-GB" sz="2800" dirty="0"/>
            </a:br>
            <a:endParaRPr lang="en-GB" sz="2800" dirty="0"/>
          </a:p>
        </p:txBody>
      </p:sp>
      <p:sp>
        <p:nvSpPr>
          <p:cNvPr id="4" name="Content Placeholder 3"/>
          <p:cNvSpPr>
            <a:spLocks noGrp="1"/>
          </p:cNvSpPr>
          <p:nvPr>
            <p:ph type="subTitle" idx="1"/>
          </p:nvPr>
        </p:nvSpPr>
        <p:spPr>
          <a:xfrm>
            <a:off x="2138412" y="2698315"/>
            <a:ext cx="4724400" cy="685800"/>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1396288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447799"/>
            <a:ext cx="7543800" cy="3682465"/>
          </a:xfrm>
        </p:spPr>
        <p:txBody>
          <a:bodyPr/>
          <a:lstStyle/>
          <a:p>
            <a:pPr algn="ctr"/>
            <a:r>
              <a:rPr lang="en-GB" sz="2800" dirty="0"/>
              <a:t>General discussion about Irish university/ college libraries and Customer Services Excellence</a:t>
            </a:r>
            <a:br>
              <a:rPr lang="en-GB" sz="2800" dirty="0"/>
            </a:br>
            <a:r>
              <a:rPr lang="en-GB" sz="2800" dirty="0"/>
              <a:t/>
            </a:r>
            <a:br>
              <a:rPr lang="en-GB" sz="2800" dirty="0"/>
            </a:br>
            <a:r>
              <a:rPr lang="en-GB" sz="2800" dirty="0"/>
              <a:t>Your thoughts?</a:t>
            </a:r>
            <a:br>
              <a:rPr lang="en-GB" sz="2800" dirty="0"/>
            </a:br>
            <a:endParaRPr lang="en-GB" sz="28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93129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434" y="1752600"/>
            <a:ext cx="7777566" cy="3857786"/>
          </a:xfrm>
        </p:spPr>
        <p:txBody>
          <a:bodyPr/>
          <a:lstStyle/>
          <a:p>
            <a:r>
              <a:rPr lang="en-GB" sz="2000" dirty="0"/>
              <a:t>Worshop1: Different views about ‘customer’ in higher education</a:t>
            </a:r>
            <a:br>
              <a:rPr lang="en-GB" sz="2000" dirty="0"/>
            </a:br>
            <a:r>
              <a:rPr lang="en-GB" sz="2000" dirty="0"/>
              <a:t/>
            </a:r>
            <a:br>
              <a:rPr lang="en-GB" sz="2000" dirty="0"/>
            </a:br>
            <a:r>
              <a:rPr lang="en-GB" sz="2000" dirty="0"/>
              <a:t>The President of your University/ College has decided that students are now to be called customers. This will take place within the next 6 months and is now open for consultation. You have been asked to provide the Library response.</a:t>
            </a:r>
            <a:br>
              <a:rPr lang="en-GB" sz="2000" dirty="0"/>
            </a:br>
            <a:r>
              <a:rPr lang="en-GB" sz="2000" dirty="0"/>
              <a:t/>
            </a:r>
            <a:br>
              <a:rPr lang="en-GB" sz="2000" dirty="0"/>
            </a:br>
            <a:r>
              <a:rPr lang="en-GB" sz="2000" dirty="0"/>
              <a:t/>
            </a:r>
            <a:br>
              <a:rPr lang="en-GB" sz="2000" dirty="0"/>
            </a:br>
            <a:r>
              <a:rPr lang="en-GB" sz="2000" dirty="0"/>
              <a:t>Groups to look at arguments either about whether it is a good idea or a bad idea</a:t>
            </a:r>
            <a:r>
              <a:rPr lang="en-GB" sz="2400" dirty="0"/>
              <a:t/>
            </a:r>
            <a:br>
              <a:rPr lang="en-GB" sz="2400" dirty="0"/>
            </a:br>
            <a:endParaRPr lang="en-GB" sz="2400" dirty="0"/>
          </a:p>
        </p:txBody>
      </p:sp>
      <p:sp>
        <p:nvSpPr>
          <p:cNvPr id="4" name="Content Placeholder 3"/>
          <p:cNvSpPr>
            <a:spLocks noGrp="1"/>
          </p:cNvSpPr>
          <p:nvPr>
            <p:ph type="subTitle" idx="1"/>
          </p:nvPr>
        </p:nvSpPr>
        <p:spPr>
          <a:xfrm>
            <a:off x="2138412" y="2698315"/>
            <a:ext cx="4724400" cy="685800"/>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410052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6497" y="2126815"/>
            <a:ext cx="1956147" cy="1143000"/>
          </a:xfrm>
        </p:spPr>
        <p:txBody>
          <a:bodyPr/>
          <a:lstStyle/>
          <a:p>
            <a:r>
              <a:rPr lang="en-GB" sz="2800" dirty="0"/>
              <a:t>CSE: where it is based</a:t>
            </a:r>
          </a:p>
        </p:txBody>
      </p:sp>
      <p:sp>
        <p:nvSpPr>
          <p:cNvPr id="4" name="Content Placeholder 3"/>
          <p:cNvSpPr>
            <a:spLocks noGrp="1"/>
          </p:cNvSpPr>
          <p:nvPr>
            <p:ph type="subTitle" idx="1"/>
          </p:nvPr>
        </p:nvSpPr>
        <p:spPr>
          <a:xfrm>
            <a:off x="2138412" y="2698315"/>
            <a:ext cx="4724400" cy="685800"/>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8580" y="1490597"/>
            <a:ext cx="5781713" cy="4734251"/>
          </a:xfrm>
          <a:prstGeom prst="rect">
            <a:avLst/>
          </a:prstGeom>
        </p:spPr>
      </p:pic>
    </p:spTree>
    <p:extLst>
      <p:ext uri="{BB962C8B-B14F-4D97-AF65-F5344CB8AC3E}">
        <p14:creationId xmlns:p14="http://schemas.microsoft.com/office/powerpoint/2010/main" val="113598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9758" y="1752600"/>
            <a:ext cx="2482241" cy="1143000"/>
          </a:xfrm>
        </p:spPr>
        <p:txBody>
          <a:bodyPr/>
          <a:lstStyle/>
          <a:p>
            <a:r>
              <a:rPr lang="en-GB" sz="2800" dirty="0"/>
              <a:t>CSE Certification bodies</a:t>
            </a:r>
          </a:p>
        </p:txBody>
      </p:sp>
      <p:sp>
        <p:nvSpPr>
          <p:cNvPr id="4" name="Content Placeholder 3"/>
          <p:cNvSpPr>
            <a:spLocks noGrp="1"/>
          </p:cNvSpPr>
          <p:nvPr>
            <p:ph type="subTitle" idx="1"/>
          </p:nvPr>
        </p:nvSpPr>
        <p:spPr>
          <a:xfrm>
            <a:off x="2138412" y="2698315"/>
            <a:ext cx="4724400" cy="685800"/>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3871" y="1395663"/>
            <a:ext cx="4907272" cy="5293236"/>
          </a:xfrm>
          <a:prstGeom prst="rect">
            <a:avLst/>
          </a:prstGeom>
        </p:spPr>
      </p:pic>
    </p:spTree>
    <p:extLst>
      <p:ext uri="{BB962C8B-B14F-4D97-AF65-F5344CB8AC3E}">
        <p14:creationId xmlns:p14="http://schemas.microsoft.com/office/powerpoint/2010/main" val="335977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2160" y="1752600"/>
            <a:ext cx="2529840" cy="1143000"/>
          </a:xfrm>
        </p:spPr>
        <p:txBody>
          <a:bodyPr/>
          <a:lstStyle/>
          <a:p>
            <a:r>
              <a:rPr lang="en-GB" sz="2800" dirty="0"/>
              <a:t>Flow chart showing CSE journey</a:t>
            </a:r>
          </a:p>
        </p:txBody>
      </p:sp>
      <p:sp>
        <p:nvSpPr>
          <p:cNvPr id="4" name="Content Placeholder 3"/>
          <p:cNvSpPr>
            <a:spLocks noGrp="1"/>
          </p:cNvSpPr>
          <p:nvPr>
            <p:ph type="subTitle" idx="1"/>
          </p:nvPr>
        </p:nvSpPr>
        <p:spPr>
          <a:xfrm>
            <a:off x="2138412" y="2698315"/>
            <a:ext cx="4724400" cy="685800"/>
          </a:xfrm>
        </p:spPr>
        <p:txBody>
          <a:bodyPr/>
          <a:lstStyle/>
          <a:p>
            <a:endParaRPr lang="en-GB" sz="2000" dirty="0"/>
          </a:p>
          <a:p>
            <a:pPr>
              <a:lnSpc>
                <a:spcPct val="150000"/>
              </a:lnSpc>
              <a:buFont typeface="Arial" panose="020B0604020202020204" pitchFamily="34" charset="0"/>
              <a:buChar char="•"/>
            </a:pPr>
            <a:endParaRPr lang="en-GB" sz="2400" dirty="0"/>
          </a:p>
          <a:p>
            <a:endParaRPr lang="en-GB" dirty="0"/>
          </a:p>
          <a:p>
            <a:r>
              <a:rPr lang="en-GB" dirty="0"/>
              <a:t> </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897" y="1395662"/>
            <a:ext cx="5363150" cy="5462337"/>
          </a:xfrm>
          <a:prstGeom prst="rect">
            <a:avLst/>
          </a:prstGeom>
        </p:spPr>
      </p:pic>
    </p:spTree>
    <p:extLst>
      <p:ext uri="{BB962C8B-B14F-4D97-AF65-F5344CB8AC3E}">
        <p14:creationId xmlns:p14="http://schemas.microsoft.com/office/powerpoint/2010/main" val="323477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020" y="1665171"/>
            <a:ext cx="7623208" cy="1309035"/>
          </a:xfrm>
        </p:spPr>
        <p:txBody>
          <a:bodyPr/>
          <a:lstStyle/>
          <a:p>
            <a:r>
              <a:rPr lang="en-GB" sz="2800" dirty="0"/>
              <a:t>Stages to go through for Customer Services Excellence</a:t>
            </a:r>
          </a:p>
        </p:txBody>
      </p:sp>
      <p:sp>
        <p:nvSpPr>
          <p:cNvPr id="4" name="Content Placeholder 3"/>
          <p:cNvSpPr>
            <a:spLocks noGrp="1"/>
          </p:cNvSpPr>
          <p:nvPr>
            <p:ph type="subTitle" idx="1"/>
          </p:nvPr>
        </p:nvSpPr>
        <p:spPr>
          <a:xfrm>
            <a:off x="683395" y="2127184"/>
            <a:ext cx="7632833" cy="3003081"/>
          </a:xfrm>
        </p:spPr>
        <p:txBody>
          <a:bodyPr/>
          <a:lstStyle/>
          <a:p>
            <a:endParaRPr lang="en-GB" sz="2000" dirty="0"/>
          </a:p>
          <a:p>
            <a:pPr>
              <a:lnSpc>
                <a:spcPct val="150000"/>
              </a:lnSpc>
              <a:buFont typeface="Arial" panose="020B0604020202020204" pitchFamily="34" charset="0"/>
              <a:buChar char="•"/>
            </a:pPr>
            <a:endParaRPr lang="en-GB" sz="2400" dirty="0"/>
          </a:p>
          <a:p>
            <a:r>
              <a:rPr lang="en-GB" sz="2000" dirty="0"/>
              <a:t>Self assessment </a:t>
            </a:r>
          </a:p>
          <a:p>
            <a:r>
              <a:rPr lang="en-GB" sz="2000" dirty="0"/>
              <a:t>Pre assessment visit</a:t>
            </a:r>
          </a:p>
          <a:p>
            <a:r>
              <a:rPr lang="en-GB" sz="2000" dirty="0"/>
              <a:t>Preparing the evidence</a:t>
            </a:r>
          </a:p>
          <a:p>
            <a:r>
              <a:rPr lang="en-GB" sz="2000" dirty="0"/>
              <a:t>Documentary analysis</a:t>
            </a:r>
          </a:p>
          <a:p>
            <a:r>
              <a:rPr lang="en-GB" sz="2000" dirty="0"/>
              <a:t>On-site assessment</a:t>
            </a:r>
          </a:p>
          <a:p>
            <a:r>
              <a:rPr lang="en-GB" sz="2000" dirty="0"/>
              <a:t>Receiving recommendation and report</a:t>
            </a:r>
          </a:p>
          <a:p>
            <a:r>
              <a:rPr lang="en-GB" sz="2000" dirty="0"/>
              <a:t>Annual Review Year 1 and 2</a:t>
            </a:r>
          </a:p>
        </p:txBody>
      </p:sp>
      <p:pic>
        <p:nvPicPr>
          <p:cNvPr id="4098" name="Picture 2" descr="H:\Desktop\Improve.png"/>
          <p:cNvPicPr>
            <a:picLocks noChangeAspect="1" noChangeArrowheads="1"/>
          </p:cNvPicPr>
          <p:nvPr/>
        </p:nvPicPr>
        <p:blipFill rotWithShape="1">
          <a:blip r:embed="rId3">
            <a:extLst>
              <a:ext uri="{28A0092B-C50C-407E-A947-70E740481C1C}">
                <a14:useLocalDpi xmlns:a14="http://schemas.microsoft.com/office/drawing/2010/main" val="0"/>
              </a:ext>
            </a:extLst>
          </a:blip>
          <a:srcRect l="146"/>
          <a:stretch/>
        </p:blipFill>
        <p:spPr bwMode="auto">
          <a:xfrm>
            <a:off x="6862812" y="5371415"/>
            <a:ext cx="1893729" cy="1137906"/>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303950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1432560"/>
            <a:ext cx="7543800" cy="1143000"/>
          </a:xfrm>
        </p:spPr>
        <p:txBody>
          <a:bodyPr/>
          <a:lstStyle/>
          <a:p>
            <a:r>
              <a:rPr lang="en-GB" sz="2800" dirty="0"/>
              <a:t>What is Customer Service Excellence?</a:t>
            </a:r>
          </a:p>
        </p:txBody>
      </p:sp>
      <p:sp>
        <p:nvSpPr>
          <p:cNvPr id="4" name="Content Placeholder 3"/>
          <p:cNvSpPr>
            <a:spLocks noGrp="1"/>
          </p:cNvSpPr>
          <p:nvPr>
            <p:ph idx="1"/>
          </p:nvPr>
        </p:nvSpPr>
        <p:spPr>
          <a:xfrm>
            <a:off x="1184592" y="2539728"/>
            <a:ext cx="7329458" cy="3678192"/>
          </a:xfrm>
        </p:spPr>
        <p:txBody>
          <a:bodyPr/>
          <a:lstStyle/>
          <a:p>
            <a:pPr marL="285750" indent="-285750">
              <a:lnSpc>
                <a:spcPct val="150000"/>
              </a:lnSpc>
              <a:buFont typeface="Arial" panose="020B0604020202020204" pitchFamily="34" charset="0"/>
              <a:buChar char="•"/>
            </a:pPr>
            <a:r>
              <a:rPr lang="en-GB" sz="2400" dirty="0"/>
              <a:t>Delivery</a:t>
            </a:r>
          </a:p>
          <a:p>
            <a:pPr marL="285750" indent="-285750">
              <a:lnSpc>
                <a:spcPct val="150000"/>
              </a:lnSpc>
              <a:buFont typeface="Arial" panose="020B0604020202020204" pitchFamily="34" charset="0"/>
              <a:buChar char="•"/>
            </a:pPr>
            <a:r>
              <a:rPr lang="en-GB" sz="2400" dirty="0"/>
              <a:t>Timeliness</a:t>
            </a:r>
          </a:p>
          <a:p>
            <a:pPr marL="285750" indent="-285750">
              <a:lnSpc>
                <a:spcPct val="150000"/>
              </a:lnSpc>
              <a:buFont typeface="Arial" panose="020B0604020202020204" pitchFamily="34" charset="0"/>
              <a:buChar char="•"/>
            </a:pPr>
            <a:r>
              <a:rPr lang="en-GB" sz="2400" dirty="0"/>
              <a:t>Information</a:t>
            </a:r>
          </a:p>
          <a:p>
            <a:pPr marL="285750" indent="-285750">
              <a:lnSpc>
                <a:spcPct val="150000"/>
              </a:lnSpc>
              <a:buFont typeface="Arial" panose="020B0604020202020204" pitchFamily="34" charset="0"/>
              <a:buChar char="•"/>
            </a:pPr>
            <a:r>
              <a:rPr lang="en-GB" sz="2400" dirty="0"/>
              <a:t>Professionalism </a:t>
            </a:r>
          </a:p>
          <a:p>
            <a:pPr marL="285750" indent="-285750">
              <a:lnSpc>
                <a:spcPct val="150000"/>
              </a:lnSpc>
              <a:buFont typeface="Arial" panose="020B0604020202020204" pitchFamily="34" charset="0"/>
              <a:buChar char="•"/>
            </a:pPr>
            <a:r>
              <a:rPr lang="en-GB" sz="2400" dirty="0"/>
              <a:t>Staff Attitude</a:t>
            </a:r>
          </a:p>
        </p:txBody>
      </p:sp>
      <p:pic>
        <p:nvPicPr>
          <p:cNvPr id="1026" name="Picture 2" descr="H:\Desktop\Students K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4625" y="2712720"/>
            <a:ext cx="4205284" cy="280416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691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503" y="718247"/>
            <a:ext cx="7543800" cy="1147916"/>
          </a:xfrm>
        </p:spPr>
        <p:txBody>
          <a:bodyPr/>
          <a:lstStyle/>
          <a:p>
            <a:pPr algn="ctr"/>
            <a:r>
              <a:rPr lang="en-GB" sz="2800" dirty="0"/>
              <a:t>Five Themes</a:t>
            </a:r>
          </a:p>
        </p:txBody>
      </p:sp>
      <p:sp>
        <p:nvSpPr>
          <p:cNvPr id="3" name="Text Placeholder 2"/>
          <p:cNvSpPr>
            <a:spLocks noGrp="1"/>
          </p:cNvSpPr>
          <p:nvPr>
            <p:ph type="body" sz="quarter" idx="10"/>
          </p:nvPr>
        </p:nvSpPr>
        <p:spPr/>
        <p:txBody>
          <a:bodyPr/>
          <a:lstStyle/>
          <a:p>
            <a:endParaRPr lang="en-GB" dirty="0"/>
          </a:p>
          <a:p>
            <a:endParaRPr lang="en-GB" dirty="0"/>
          </a:p>
          <a:p>
            <a:endParaRPr lang="en-GB" dirty="0"/>
          </a:p>
          <a:p>
            <a:endParaRPr lang="en-GB" dirty="0"/>
          </a:p>
        </p:txBody>
      </p:sp>
      <p:graphicFrame>
        <p:nvGraphicFramePr>
          <p:cNvPr id="4" name="Diagram 3"/>
          <p:cNvGraphicFramePr/>
          <p:nvPr>
            <p:extLst>
              <p:ext uri="{D42A27DB-BD31-4B8C-83A1-F6EECF244321}">
                <p14:modId xmlns:p14="http://schemas.microsoft.com/office/powerpoint/2010/main" val="4025526791"/>
              </p:ext>
            </p:extLst>
          </p:nvPr>
        </p:nvGraphicFramePr>
        <p:xfrm>
          <a:off x="1669518" y="1874520"/>
          <a:ext cx="6392442" cy="4770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8761" y="191185"/>
            <a:ext cx="2434440" cy="1204478"/>
          </a:xfrm>
          <a:prstGeom prst="rect">
            <a:avLst/>
          </a:prstGeom>
        </p:spPr>
      </p:pic>
    </p:spTree>
    <p:extLst>
      <p:ext uri="{BB962C8B-B14F-4D97-AF65-F5344CB8AC3E}">
        <p14:creationId xmlns:p14="http://schemas.microsoft.com/office/powerpoint/2010/main" val="3122916782"/>
      </p:ext>
    </p:extLst>
  </p:cSld>
  <p:clrMapOvr>
    <a:masterClrMapping/>
  </p:clrMapOvr>
</p:sld>
</file>

<file path=ppt/theme/theme1.xml><?xml version="1.0" encoding="utf-8"?>
<a:theme xmlns:a="http://schemas.openxmlformats.org/drawingml/2006/main" name="KU-PPT-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KU-PPT-Template</Template>
  <TotalTime>849</TotalTime>
  <Words>767</Words>
  <Application>Microsoft Office PowerPoint</Application>
  <PresentationFormat>On-screen Show (4:3)</PresentationFormat>
  <Paragraphs>199</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Calibri</vt:lpstr>
      <vt:lpstr>Times New Roman</vt:lpstr>
      <vt:lpstr>Wingdings</vt:lpstr>
      <vt:lpstr>KU-PPT-Template</vt:lpstr>
      <vt:lpstr>PowerPoint Presentation</vt:lpstr>
      <vt:lpstr>Experience as an Assessor for Customer Services Excellence  Customer Services Excellence Assessor since 2015 Assesses over 20 different organisations in UK Range from the large (DVLA) to the small (housing association) CSE assessor for 4 university libraries Overseeing introduction of CSE across all services in one UK university  </vt:lpstr>
      <vt:lpstr>Worshop1: Different views about ‘customer’ in higher education  The President of your University/ College has decided that students are now to be called customers. This will take place within the next 6 months and is now open for consultation. You have been asked to provide the Library response.   Groups to look at arguments either about whether it is a good idea or a bad idea </vt:lpstr>
      <vt:lpstr>CSE: where it is based</vt:lpstr>
      <vt:lpstr>CSE Certification bodies</vt:lpstr>
      <vt:lpstr>Flow chart showing CSE journey</vt:lpstr>
      <vt:lpstr>Stages to go through for Customer Services Excellence</vt:lpstr>
      <vt:lpstr>What is Customer Service Excellence?</vt:lpstr>
      <vt:lpstr>Five Themes</vt:lpstr>
      <vt:lpstr>1. Customer Insight</vt:lpstr>
      <vt:lpstr>2. Culture of the Organisation</vt:lpstr>
      <vt:lpstr>3. Information and Access</vt:lpstr>
      <vt:lpstr>4. Delivery </vt:lpstr>
      <vt:lpstr>5. Timeliness and quality of   Service </vt:lpstr>
      <vt:lpstr>Compliance levels</vt:lpstr>
      <vt:lpstr>Customer journey mapping exercise</vt:lpstr>
      <vt:lpstr>External quality frameworks for academic libraries: CSE vs LibQual  Providing structure Generic vs library specific Geographical coverage Costs and workload Evidence Implications for managing framework     </vt:lpstr>
      <vt:lpstr>Q &amp; A about customer services excellence: one hat as librarian and one hat as assessor</vt:lpstr>
      <vt:lpstr>Workshop 2: evidence and the library customer experience</vt:lpstr>
      <vt:lpstr>Workshop 2: evidence and the library customer experience</vt:lpstr>
      <vt:lpstr>Workshop 3: benefits of Customer Service Excellence for the library   In your groups, identify 3 benefits that your library could gain from CSE</vt:lpstr>
      <vt:lpstr>Workshop 4:  What are the barriers to achieving customer services excellence?  Identify reasons and add to the fishbone </vt:lpstr>
      <vt:lpstr>Workshop 4:  What are the barriers to achieving customer services excellence?   Take your colleagues’ flip chart and record the solutions to the barrier </vt:lpstr>
      <vt:lpstr>General discussion about Irish university/ college libraries and Customer Services Excellence  Your thoughts?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Spence, Ann-Marie</dc:creator>
  <cp:lastModifiedBy>Sally Bridge</cp:lastModifiedBy>
  <cp:revision>100</cp:revision>
  <cp:lastPrinted>2017-02-22T11:59:44Z</cp:lastPrinted>
  <dcterms:created xsi:type="dcterms:W3CDTF">2015-09-04T14:25:46Z</dcterms:created>
  <dcterms:modified xsi:type="dcterms:W3CDTF">2017-04-11T11:45:28Z</dcterms:modified>
</cp:coreProperties>
</file>